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4"/>
  </p:notesMasterIdLst>
  <p:sldIdLst>
    <p:sldId id="276" r:id="rId2"/>
    <p:sldId id="280" r:id="rId3"/>
    <p:sldId id="281" r:id="rId4"/>
    <p:sldId id="282" r:id="rId5"/>
    <p:sldId id="283" r:id="rId6"/>
    <p:sldId id="284" r:id="rId7"/>
    <p:sldId id="285" r:id="rId8"/>
    <p:sldId id="257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87273" autoAdjust="0"/>
  </p:normalViewPr>
  <p:slideViewPr>
    <p:cSldViewPr>
      <p:cViewPr varScale="1">
        <p:scale>
          <a:sx n="102" d="100"/>
          <a:sy n="102" d="100"/>
        </p:scale>
        <p:origin x="-1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3B02E45-E01B-452B-8E7C-0C8A5F1962D1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DC5ED3-083E-4C04-906D-92D044D34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CDD2D-E988-426A-A287-6BF9612614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Mg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53CD1-0B77-4BE0-AE66-0F0B41550D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9C9B7C-23BF-4611-BC9A-F99A2C3F881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Remove DNA</a:t>
            </a:r>
          </a:p>
          <a:p>
            <a:pPr>
              <a:spcBef>
                <a:spcPct val="0"/>
              </a:spcBef>
            </a:pPr>
            <a:r>
              <a:rPr lang="en-US" smtClean="0"/>
              <a:t>1088,1092,1096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CCA950-FF96-43F4-8801-163A0029E7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0"/>
              </a:spcBef>
            </a:pPr>
            <a:r>
              <a:rPr lang="en-US" smtClean="0"/>
              <a:t>1. Chelated to 3 conserved Asp residues in the active site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2. Coupled to the incoming NTP</a:t>
            </a:r>
          </a:p>
          <a:p>
            <a:pPr>
              <a:spcBef>
                <a:spcPct val="0"/>
              </a:spcBef>
            </a:pPr>
            <a:r>
              <a:rPr lang="en-US" smtClean="0"/>
              <a:t>Trigger loop not in model</a:t>
            </a:r>
          </a:p>
          <a:p>
            <a:pPr>
              <a:spcBef>
                <a:spcPct val="0"/>
              </a:spcBef>
            </a:pPr>
            <a:r>
              <a:rPr lang="en-US" smtClean="0"/>
              <a:t>Times New Roman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19E6A-B836-47FB-9FC6-3EAA55F800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Diffusing at rapid rate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A95F21-8976-4A21-BDA8-BFD21D25F1A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Mention preinsertion = before catalysis, insertion = catalysis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1B3231-F03A-476D-A7FA-3AA7CB3D51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Position substrate phosphates </a:t>
            </a:r>
          </a:p>
          <a:p>
            <a:pPr>
              <a:spcBef>
                <a:spcPct val="0"/>
              </a:spcBef>
            </a:pPr>
            <a:r>
              <a:rPr lang="en-US" smtClean="0"/>
              <a:t>“Active site and implications for translocation”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B72A7-0975-4F3C-8E42-03EC4C40960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E109EE-B777-4A3B-B083-B1196C10EF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F78A-5A97-49F7-A67D-30920A7F0557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F195-0271-42BA-91AF-491B00BBF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9E8C-AE5C-4CCF-B431-9CB2A01333F0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48EB-0A0D-478A-8CB8-1B4ACA084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83AB-35D3-48B8-B086-9E82E00218A2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E710-8707-4CE0-BCE8-76415F780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AD26-FC54-4171-B781-7AD0951358A3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4D58D-1F39-4E0E-AC26-87FCA979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E15C-AD41-4E1B-AAF5-76808E52975C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7435-B8B1-4922-84D9-568087FDB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F116-ACA5-4DDD-AECF-0783FD10F5EB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D559-2A1A-4615-A03A-B0D8B310A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0547-CCE9-4C9C-A324-EDF29F18F939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8852-21A8-48A3-BDFB-ABF6AAFC3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2307-F3BE-4CDF-A888-121EE2D8499A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88E3B-6385-4A4D-9261-8FF0DE93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825F6-2D6B-4308-9074-2331EF050E68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12C00-D22F-4BC9-A769-8A2082A61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6F0EC-A06D-46CC-BD91-389E47BE4607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C076-2EE0-44B6-8682-B930401C5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E805-6350-4AA3-9085-D568280D8D1F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477ED-D118-4991-94FF-8AF7E2DEF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173A22-80A6-4024-9863-401A855D3A67}" type="datetimeFigureOut">
              <a:rPr lang="en-US"/>
              <a:pPr>
                <a:defRPr/>
              </a:pPr>
              <a:t>4/30/11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5D7BE3-711C-4DFC-87DA-BE7B80A48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Bacterial RNA Polymerase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New Insights on a Fundamental Molecular Machine</a:t>
            </a:r>
            <a:br>
              <a:rPr lang="en-US" sz="2400" b="1" smtClean="0">
                <a:latin typeface="Times New Roman" pitchFamily="18" charset="0"/>
                <a:cs typeface="Times New Roman" pitchFamily="18" charset="0"/>
              </a:rPr>
            </a:br>
            <a:endParaRPr lang="en-US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066800" y="15240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Catherine Dornfeld, Christopher Hanna and Jason Slaasted</a:t>
            </a:r>
          </a:p>
          <a:p>
            <a:r>
              <a:rPr lang="en-US" u="sng">
                <a:latin typeface="Times New Roman" pitchFamily="18" charset="0"/>
                <a:cs typeface="Times New Roman" pitchFamily="18" charset="0"/>
              </a:rPr>
              <a:t>Instructor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Steven Forst , Ph.D.          </a:t>
            </a:r>
            <a:r>
              <a:rPr lang="en-US" u="sng">
                <a:latin typeface="Times New Roman" pitchFamily="18" charset="0"/>
                <a:cs typeface="Times New Roman" pitchFamily="18" charset="0"/>
              </a:rPr>
              <a:t>Mentor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 Richard Gourse, Ph.D.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1308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Following NTP Through β’</a:t>
            </a:r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smtClean="0">
                <a:latin typeface="Times New Roman" pitchFamily="18" charset="0"/>
                <a:cs typeface="Times New Roman" pitchFamily="18" charset="0"/>
              </a:rPr>
            </a:br>
            <a:endParaRPr lang="en-US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DNA Kin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5488" y="1219200"/>
            <a:ext cx="7693025" cy="4525963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295400" y="5934075"/>
            <a:ext cx="681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NTP coupled to Mg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2+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moves down the secondary channel to meet the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at the kink.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4343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PREINSERTION STATE: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trigger loop </a:t>
            </a:r>
            <a:r>
              <a:rPr lang="en-US" sz="2200" dirty="0" smtClean="0">
                <a:latin typeface="Times New Roman"/>
                <a:cs typeface="Times New Roman"/>
              </a:rPr>
              <a:t>has not yet associated with the </a:t>
            </a:r>
            <a:r>
              <a:rPr lang="en-US" sz="22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/>
                <a:cs typeface="Times New Roman"/>
              </a:rPr>
              <a:t>bridge helix </a:t>
            </a:r>
            <a:r>
              <a:rPr lang="en-US" sz="2200" dirty="0" smtClean="0">
                <a:latin typeface="Times New Roman"/>
                <a:cs typeface="Times New Roman"/>
              </a:rPr>
              <a:t>to become the trigger helix</a:t>
            </a:r>
            <a:r>
              <a:rPr lang="en-US" sz="2200" b="0" dirty="0" smtClean="0">
                <a:latin typeface="Times New Roman"/>
                <a:cs typeface="Times New Roman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-106" charset="0"/>
              <a:buNone/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fontAlgn="auto">
              <a:spcAft>
                <a:spcPts val="0"/>
              </a:spcAft>
              <a:buFont typeface="Arial" pitchFamily="-106" charset="0"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INSERTION STATE: </a:t>
            </a:r>
          </a:p>
          <a:p>
            <a:pPr fontAlgn="auto">
              <a:spcAft>
                <a:spcPts val="0"/>
              </a:spcAft>
              <a:buFont typeface="Arial" pitchFamily="-106" charset="0"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trigger helix </a:t>
            </a:r>
            <a:r>
              <a:rPr lang="en-US" sz="2200" dirty="0" smtClean="0">
                <a:latin typeface="Times New Roman"/>
                <a:cs typeface="Times New Roman"/>
              </a:rPr>
              <a:t>guides the NTP into the correct orientation for addition.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457200" y="5334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Following NTP Through β’</a:t>
            </a:r>
          </a:p>
        </p:txBody>
      </p:sp>
      <p:pic>
        <p:nvPicPr>
          <p:cNvPr id="7" name="Content Placeholder 6" descr="Trigger Loop 3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5400" y="1916113"/>
            <a:ext cx="2765425" cy="39512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096000" y="3429000"/>
            <a:ext cx="11430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/>
          <p:cNvSpPr>
            <a:spLocks noGrp="1"/>
          </p:cNvSpPr>
          <p:nvPr>
            <p:ph type="body" idx="1"/>
          </p:nvPr>
        </p:nvSpPr>
        <p:spPr>
          <a:xfrm>
            <a:off x="228600" y="5257800"/>
            <a:ext cx="4502150" cy="1173163"/>
          </a:xfrm>
        </p:spPr>
        <p:txBody>
          <a:bodyPr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NTP approaches the acceptor template base in the </a:t>
            </a:r>
            <a:r>
              <a:rPr lang="en-US" sz="2000" smtClean="0">
                <a:solidFill>
                  <a:srgbClr val="FF01F6"/>
                </a:solidFill>
                <a:latin typeface="Times New Roman" pitchFamily="18" charset="0"/>
                <a:cs typeface="Times New Roman" pitchFamily="18" charset="0"/>
              </a:rPr>
              <a:t>catalytic site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It aims for the 3’OH of the RNA strand. </a:t>
            </a:r>
          </a:p>
        </p:txBody>
      </p:sp>
      <p:pic>
        <p:nvPicPr>
          <p:cNvPr id="8" name="Content Placeholder 7" descr="Active Sit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954213"/>
            <a:ext cx="4040188" cy="26558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86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5246688"/>
            <a:ext cx="4270375" cy="1184275"/>
          </a:xfrm>
        </p:spPr>
        <p:txBody>
          <a:bodyPr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hybrid strand is stabilized by the </a:t>
            </a:r>
            <a:r>
              <a:rPr lang="en-US" sz="2000" smtClean="0">
                <a:solidFill>
                  <a:srgbClr val="206F0B"/>
                </a:solidFill>
                <a:latin typeface="Times New Roman" pitchFamily="18" charset="0"/>
                <a:cs typeface="Times New Roman" pitchFamily="18" charset="0"/>
              </a:rPr>
              <a:t>rudder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as it moves through the exit channel. </a:t>
            </a:r>
          </a:p>
        </p:txBody>
      </p:sp>
      <p:pic>
        <p:nvPicPr>
          <p:cNvPr id="7" name="Content Placeholder 6" descr="Rudder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30750" y="1306513"/>
            <a:ext cx="3870325" cy="3951287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57200" y="457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Following NTP Through β’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179731"/>
            <a:ext cx="6934200" cy="9951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Times New Roman"/>
                <a:cs typeface="Times New Roman"/>
              </a:rPr>
              <a:t>The </a:t>
            </a:r>
            <a:r>
              <a:rPr lang="en-US" sz="2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29FF22"/>
                </a:solidFill>
                <a:latin typeface="Times New Roman"/>
                <a:cs typeface="Times New Roman"/>
              </a:rPr>
              <a:t>lid </a:t>
            </a:r>
            <a:r>
              <a:rPr lang="en-US" sz="2200" dirty="0" smtClean="0">
                <a:latin typeface="Times New Roman"/>
                <a:cs typeface="Times New Roman"/>
              </a:rPr>
              <a:t>cleaves the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RNA</a:t>
            </a:r>
            <a:r>
              <a:rPr lang="en-US" sz="2200" dirty="0" smtClean="0">
                <a:latin typeface="Times New Roman"/>
                <a:cs typeface="Times New Roman"/>
              </a:rPr>
              <a:t>-</a:t>
            </a:r>
            <a:r>
              <a:rPr lang="en-US" sz="22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latin typeface="Times New Roman"/>
                <a:cs typeface="Times New Roman"/>
              </a:rPr>
              <a:t>hybrid, directing the </a:t>
            </a:r>
            <a:r>
              <a:rPr lang="en-US" sz="2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strand to the exit channel. </a:t>
            </a:r>
          </a:p>
        </p:txBody>
      </p:sp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457200" y="307975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Following NTP Through β’</a:t>
            </a:r>
          </a:p>
        </p:txBody>
      </p:sp>
      <p:pic>
        <p:nvPicPr>
          <p:cNvPr id="13" name="Content Placeholder 12" descr="Lid 3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7400" y="2362200"/>
            <a:ext cx="5181600" cy="3754438"/>
          </a:xfr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 descr="C:\Users\user\Desktop\MSOE TRIAL STUFF\2O5I FFI PI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050" y="4800600"/>
            <a:ext cx="25209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676400" y="258763"/>
            <a:ext cx="4565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pitchFamily="18" charset="0"/>
                <a:cs typeface="Times New Roman" pitchFamily="18" charset="0"/>
              </a:rPr>
              <a:t>T. thermophilus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B’ subunit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953000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14400"/>
            <a:ext cx="1914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876800" y="3352800"/>
            <a:ext cx="1524000" cy="152400"/>
          </a:xfrm>
          <a:prstGeom prst="rightArrow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5410200"/>
            <a:ext cx="1619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5638800" y="6324600"/>
            <a:ext cx="1604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Pyrophosphate</a:t>
            </a: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2514600" y="3810000"/>
            <a:ext cx="287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latin typeface="Calibri" pitchFamily="34" charset="0"/>
              </a:rPr>
              <a:t>α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1676400" y="3810000"/>
            <a:ext cx="280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latin typeface="Calibri" pitchFamily="34" charset="0"/>
              </a:rPr>
              <a:t>β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838200" y="3810000"/>
            <a:ext cx="26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>
                <a:latin typeface="Calibri" pitchFamily="34" charset="0"/>
              </a:rPr>
              <a:t>γ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43009" name="TextBox 2"/>
          <p:cNvSpPr txBox="1">
            <a:spLocks noChangeArrowheads="1"/>
          </p:cNvSpPr>
          <p:nvPr/>
        </p:nvSpPr>
        <p:spPr bwMode="auto">
          <a:xfrm>
            <a:off x="2286000" y="152400"/>
            <a:ext cx="4335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RNA Structure and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5848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53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124200" y="6019800"/>
            <a:ext cx="353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Streptolydigin (Inhibitory antibiotic)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3505200" y="2743200"/>
            <a:ext cx="295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Non-hydrolysable nucleotide 	</a:t>
            </a:r>
          </a:p>
          <a:p>
            <a:r>
              <a:rPr lang="en-US">
                <a:latin typeface="Calibri" pitchFamily="34" charset="0"/>
              </a:rPr>
              <a:t>	(AMPcPP)</a:t>
            </a: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886200"/>
            <a:ext cx="2971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138238"/>
            <a:ext cx="31242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Up Arrow 10"/>
          <p:cNvSpPr/>
          <p:nvPr/>
        </p:nvSpPr>
        <p:spPr>
          <a:xfrm rot="1358996">
            <a:off x="1544638" y="1916113"/>
            <a:ext cx="144462" cy="434975"/>
          </a:xfrm>
          <a:prstGeom prst="up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Substrate Loading Mechanism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90600"/>
            <a:ext cx="56102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620000" y="6324600"/>
            <a:ext cx="1420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alibri" pitchFamily="34" charset="0"/>
              </a:rPr>
              <a:t>(Vassylyev, 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:\Users\user\Desktop\MSOE JMOL STUFF\2PPB poster1 silver 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43037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3" descr="C:\Users\user\Desktop\MSOE JMOL STUFF\2O5J poster1 silver 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43148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172200" y="61722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2O5J)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600200" y="61722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2PPB)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1524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 and streptolydigin, Pre-insertion state 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572000" y="15240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</a:t>
            </a:r>
          </a:p>
          <a:p>
            <a:pPr algn="ctr"/>
            <a:r>
              <a:rPr lang="en-US">
                <a:latin typeface="Calibri" pitchFamily="34" charset="0"/>
              </a:rPr>
              <a:t>(AMPcPP), Insertion state</a:t>
            </a: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2362200" y="533400"/>
            <a:ext cx="448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Calibri" pitchFamily="34" charset="0"/>
              </a:rPr>
              <a:t>Nucleotide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:\Users\user\Desktop\MSOE JMOL STUFF\2PPB poster2 silver 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2672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3" descr="C:\Users\user\Desktop\MSOE JMOL STUFF\2O5J poster2 silver 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86000"/>
            <a:ext cx="42672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0" y="62484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2O5J)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447800" y="62484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2PPB)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0" y="1600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</a:t>
            </a:r>
          </a:p>
          <a:p>
            <a:pPr algn="ctr"/>
            <a:r>
              <a:rPr lang="en-US">
                <a:latin typeface="Calibri" pitchFamily="34" charset="0"/>
              </a:rPr>
              <a:t>(AMPcPP), Insertion state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1600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 and streptolydigin, Pre-insertion state 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685800" y="685800"/>
            <a:ext cx="8013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Transition of Trigger Loop (TL) to Trigger Helix (TH)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2400" b="1" smtClean="0"/>
              <a:t> Comparison of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RNA Polymerases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295400" y="5257800"/>
            <a:ext cx="2438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Bacterial RNAP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6 subunits (</a:t>
            </a:r>
            <a:r>
              <a:rPr lang="el-GR" sz="1600">
                <a:latin typeface="Times New Roman" pitchFamily="18" charset="0"/>
                <a:cs typeface="Times New Roman" pitchFamily="18" charset="0"/>
              </a:rPr>
              <a:t>ααββ’ω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2A6E</a:t>
            </a:r>
          </a:p>
          <a:p>
            <a:endParaRPr lang="en-US" sz="1600">
              <a:latin typeface="Calibri" pitchFamily="34" charset="0"/>
            </a:endParaRPr>
          </a:p>
        </p:txBody>
      </p:sp>
      <p:sp>
        <p:nvSpPr>
          <p:cNvPr id="19459" name="TextBox 8"/>
          <p:cNvSpPr txBox="1">
            <a:spLocks noChangeArrowheads="1"/>
          </p:cNvSpPr>
          <p:nvPr/>
        </p:nvSpPr>
        <p:spPr bwMode="auto">
          <a:xfrm>
            <a:off x="5791200" y="5257800"/>
            <a:ext cx="1981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  <a:cs typeface="Times New Roman" pitchFamily="18" charset="0"/>
              </a:rPr>
              <a:t>Eukaryotic RNAP</a:t>
            </a:r>
          </a:p>
          <a:p>
            <a:pPr>
              <a:buFont typeface="Arial" charset="0"/>
              <a:buChar char="•"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 12 subunits</a:t>
            </a:r>
          </a:p>
          <a:p>
            <a:r>
              <a:rPr lang="en-US" sz="1000">
                <a:latin typeface="Times New Roman" pitchFamily="18" charset="0"/>
                <a:cs typeface="Times New Roman" pitchFamily="18" charset="0"/>
              </a:rPr>
              <a:t>3PO2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133600"/>
            <a:ext cx="41957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24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user\Desktop\MSOE JMOL STUFF\2PPB poster3 silver b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3" descr="C:\Users\user\Desktop\MSOE JMOL STUFF\2O5J poster3 silver 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533400" y="609600"/>
            <a:ext cx="8104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Transition of Trigger Loop (TL) to Trigger Helix (TH)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6096000" y="6324600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2O5J)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447800" y="6324600"/>
            <a:ext cx="1589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(PDB file 2PPB)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572000" y="1676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</a:t>
            </a:r>
          </a:p>
          <a:p>
            <a:pPr algn="ctr"/>
            <a:r>
              <a:rPr lang="en-US">
                <a:latin typeface="Calibri" pitchFamily="34" charset="0"/>
              </a:rPr>
              <a:t>(AMPcPP), Insertion state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16764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With a non-hydrolysable nucleotide and streptolydigin, Pre-insertion state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RNAP operates as a molecular machine with many distinct components contributing specific functions.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Several regions are highly similar in the B’ subunit of prokaryotic and eukaryotic RNAPs suggesting a high degree of functional conservation.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Channels and structures involved in nucleotide addition and RNA-DNA hybrid cleavage have been identified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The discovery of the TL to TH transition has enhanced our understanding into the mechanistic function of RNAP and has presented a possible new drug target.</a:t>
            </a:r>
            <a:r>
              <a:rPr lang="en-US" sz="28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457200" y="1524000"/>
            <a:ext cx="8001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Educator: </a:t>
            </a:r>
          </a:p>
          <a:p>
            <a:r>
              <a:rPr lang="en-US" sz="2800">
                <a:latin typeface="Calibri" pitchFamily="34" charset="0"/>
              </a:rPr>
              <a:t>Dr. Steven Forst, UW-Milwaukee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Mentor:</a:t>
            </a:r>
          </a:p>
          <a:p>
            <a:r>
              <a:rPr lang="en-US" sz="2800">
                <a:latin typeface="Calibri" pitchFamily="34" charset="0"/>
              </a:rPr>
              <a:t> Dr. Richard Gourse, UW-Madison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Dr. Margaret Franzen, MSOE</a:t>
            </a:r>
          </a:p>
          <a:p>
            <a:r>
              <a:rPr lang="en-US" sz="2800">
                <a:latin typeface="Calibri" pitchFamily="34" charset="0"/>
              </a:rPr>
              <a:t>Dr. Tim Hudson, MSOE</a:t>
            </a:r>
          </a:p>
          <a:p>
            <a:r>
              <a:rPr lang="en-US" sz="2800">
                <a:latin typeface="Calibri" pitchFamily="34" charset="0"/>
              </a:rPr>
              <a:t>Mark Hoelzer, MSOE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Funding- NSF 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Bacterial RNA Polymerase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274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Composed of 6 separate subunits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1600" smtClean="0">
                <a:latin typeface="Times New Roman" pitchFamily="18" charset="0"/>
                <a:cs typeface="Times New Roman" pitchFamily="18" charset="0"/>
              </a:rPr>
              <a:t>α ω σ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– Important for assembly and promoter recognition</a:t>
            </a:r>
          </a:p>
          <a:p>
            <a:pPr>
              <a:buFont typeface="Arial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subunit – Contains RNA-exit channel and part of secondary channel</a:t>
            </a:r>
          </a:p>
          <a:p>
            <a:pPr>
              <a:buFont typeface="Arial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160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’ subunit – Contains catalytic site, lid, bridge helix, trigger helix and part of secondary channel</a:t>
            </a:r>
          </a:p>
          <a:p>
            <a:pPr>
              <a:buFont typeface="Arial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4800"/>
            <a:ext cx="2800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038600"/>
            <a:ext cx="28194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905000" y="61722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’ subunit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5943600" y="60960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subunit 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Beta prime subunit of </a:t>
            </a:r>
            <a:r>
              <a:rPr lang="en-US" sz="2400" b="1" i="1" smtClean="0">
                <a:latin typeface="Times New Roman" pitchFamily="18" charset="0"/>
                <a:cs typeface="Times New Roman" pitchFamily="18" charset="0"/>
              </a:rPr>
              <a:t>Thermus thermophilus</a:t>
            </a:r>
          </a:p>
        </p:txBody>
      </p:sp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1371600" y="4953000"/>
            <a:ext cx="7086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  Are functional structures of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’ conserved in other organisms?</a:t>
            </a:r>
          </a:p>
          <a:p>
            <a:endParaRPr lang="en-US" i="1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066800"/>
            <a:ext cx="5643563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775" y="768350"/>
            <a:ext cx="5867400" cy="6397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chemeClr val="tx1">
                      <a:alpha val="43000"/>
                    </a:schemeClr>
                  </a:solidFill>
                </a:ln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Catalytic Site (737-745)</a:t>
            </a:r>
            <a:endParaRPr lang="en-US" sz="2400" b="1" dirty="0">
              <a:ln>
                <a:solidFill>
                  <a:schemeClr val="tx1">
                    <a:alpha val="43000"/>
                  </a:schemeClr>
                </a:solidFill>
              </a:ln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315200" cy="3505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T. thermophilus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QM</a:t>
            </a: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E. coli	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QM	 100% conserved</a:t>
            </a: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S. cerevisiae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EM	 89% conserved</a:t>
            </a:r>
          </a:p>
          <a:p>
            <a:pPr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Catalytic site is highly conserved in all three organisms</a:t>
            </a:r>
          </a:p>
          <a:p>
            <a:pPr algn="ctr"/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Aspartic acids highlighted are necessary for Mg+ binding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52400"/>
            <a:ext cx="22209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chemeClr val="tx1">
                      <a:alpha val="38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Bridge Helix (1067-1102)</a:t>
            </a:r>
            <a:endParaRPr lang="en-US" sz="2400" b="1" dirty="0">
              <a:ln>
                <a:solidFill>
                  <a:schemeClr val="tx1">
                    <a:alpha val="38000"/>
                  </a:schemeClr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0" y="1146175"/>
            <a:ext cx="8991600" cy="1905000"/>
          </a:xfrm>
        </p:spPr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thermophilus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RSSFREGLTVLEYFISSHGARKGGADTALRTADSGYLTRKLV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	E. coli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TAN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FREGL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YFIS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HGARKG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ADTAL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SGYLTR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LV</a:t>
            </a:r>
            <a:r>
              <a:rPr lang="en-US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 76%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cerevisiae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n>
                  <a:solidFill>
                    <a:schemeClr val="tx1">
                      <a:alpha val="83000"/>
                    </a:schemeClr>
                  </a:solidFill>
                </a:ln>
                <a:noFill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SF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GL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SPPEFLFHAISG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LV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DTA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VK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TA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ET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GY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MS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u="sng" dirty="0" smtClean="0"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 40%</a:t>
            </a: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Box 7"/>
          <p:cNvSpPr txBox="1">
            <a:spLocks noChangeArrowheads="1"/>
          </p:cNvSpPr>
          <p:nvPr/>
        </p:nvSpPr>
        <p:spPr bwMode="auto">
          <a:xfrm>
            <a:off x="1219200" y="4953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T. thermophilus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8"/>
          <p:cNvSpPr txBox="1">
            <a:spLocks noChangeArrowheads="1"/>
          </p:cNvSpPr>
          <p:nvPr/>
        </p:nvSpPr>
        <p:spPr bwMode="auto">
          <a:xfrm>
            <a:off x="5638800" y="48768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S. cerevisiae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609600" y="548640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Sequence is divergent in eukaryotes but the structure is conserved between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T. thermophilus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S. cerevisiae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048000"/>
            <a:ext cx="23622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048000"/>
            <a:ext cx="23622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4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Trigger Loop (1236-1255)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Not crystallized in this model but positioning residues are colored</a:t>
            </a:r>
          </a:p>
          <a:p>
            <a:pPr algn="ctr"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T. thermophilus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VAAQSIGEPGTQLTMRTFHTGG</a:t>
            </a: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E. coli		</a:t>
            </a:r>
            <a:r>
              <a:rPr lang="en-US" sz="18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AAQSIGEPGTQLTMRTFH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GG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91%</a:t>
            </a:r>
          </a:p>
          <a:p>
            <a:pPr>
              <a:buFont typeface="Arial" charset="0"/>
              <a:buNone/>
            </a:pPr>
            <a:r>
              <a:rPr lang="en-US" sz="1800" i="1" smtClean="0">
                <a:latin typeface="Times New Roman" pitchFamily="18" charset="0"/>
                <a:cs typeface="Times New Roman" pitchFamily="18" charset="0"/>
              </a:rPr>
              <a:t>S. cerevisiae	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IG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AQSIGEPGTQ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LK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TFH</a:t>
            </a:r>
            <a:r>
              <a:rPr lang="en-US" sz="1800" b="1" smtClean="0">
                <a:latin typeface="Courier New" pitchFamily="49" charset="0"/>
                <a:cs typeface="Courier New" pitchFamily="49" charset="0"/>
              </a:rPr>
              <a:t>FA</a:t>
            </a:r>
            <a:r>
              <a:rPr lang="en-US" sz="1800" b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	 68%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endParaRPr lang="en-US" sz="1800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21336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"/>
            <a:ext cx="2057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2" descr="2O5I Full Model Pres.jpg"/>
          <p:cNvPicPr>
            <a:picLocks noChangeAspect="1"/>
          </p:cNvPicPr>
          <p:nvPr/>
        </p:nvPicPr>
        <p:blipFill>
          <a:blip r:embed="rId3"/>
          <a:srcRect l="5280" t="17035" r="5280" b="17035"/>
          <a:stretch>
            <a:fillRect/>
          </a:stretch>
        </p:blipFill>
        <p:spPr bwMode="auto">
          <a:xfrm>
            <a:off x="3116263" y="2743200"/>
            <a:ext cx="6005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116363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>
                <a:latin typeface="Times New Roman" pitchFamily="-106" charset="0"/>
                <a:ea typeface="Arial" charset="0"/>
              </a:rPr>
              <a:t>Contains the catalytic site of RNA polymerase along with structures to support this function.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>
                <a:latin typeface="Times New Roman" pitchFamily="-106" charset="0"/>
                <a:ea typeface="Arial" charset="0"/>
              </a:rPr>
              <a:t>When DNA enters RNAP, a kink is formed as the strands separate.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smtClean="0">
                <a:latin typeface="Times New Roman" pitchFamily="-106" charset="0"/>
                <a:ea typeface="Arial" charset="0"/>
              </a:rPr>
              <a:t>There is 1 </a:t>
            </a:r>
            <a:r>
              <a:rPr lang="en-US" sz="2000" smtClean="0">
                <a:latin typeface="Times New Roman" pitchFamily="-106" charset="0"/>
                <a:ea typeface="Arial" charset="0"/>
                <a:cs typeface="Times New Roman" pitchFamily="-106" charset="0"/>
              </a:rPr>
              <a:t>Mg</a:t>
            </a:r>
            <a:r>
              <a:rPr lang="en-US" sz="2000" baseline="30000" smtClean="0">
                <a:latin typeface="Times New Roman" pitchFamily="-106" charset="0"/>
                <a:ea typeface="Arial" charset="0"/>
                <a:cs typeface="Times New Roman" pitchFamily="-106" charset="0"/>
              </a:rPr>
              <a:t>2+ </a:t>
            </a:r>
            <a:r>
              <a:rPr lang="en-US" sz="2000" smtClean="0">
                <a:latin typeface="Times New Roman" pitchFamily="-106" charset="0"/>
                <a:ea typeface="Arial" charset="0"/>
                <a:cs typeface="Times New Roman" pitchFamily="-106" charset="0"/>
              </a:rPr>
              <a:t>in this model, but 2 Mg</a:t>
            </a:r>
            <a:r>
              <a:rPr lang="en-US" sz="2000" baseline="30000" smtClean="0">
                <a:latin typeface="Times New Roman" pitchFamily="-106" charset="0"/>
                <a:ea typeface="Arial" charset="0"/>
                <a:cs typeface="Times New Roman" pitchFamily="-106" charset="0"/>
              </a:rPr>
              <a:t>2+</a:t>
            </a:r>
            <a:r>
              <a:rPr lang="en-US" sz="2000" smtClean="0">
                <a:latin typeface="Times New Roman" pitchFamily="-106" charset="0"/>
                <a:ea typeface="Arial" charset="0"/>
                <a:cs typeface="Times New Roman" pitchFamily="-106" charset="0"/>
              </a:rPr>
              <a:t> exist.</a:t>
            </a:r>
            <a:r>
              <a:rPr lang="en-US" sz="2000" smtClean="0">
                <a:latin typeface="Times New Roman" pitchFamily="-106" charset="0"/>
                <a:ea typeface="Arial" charset="0"/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smtClean="0">
              <a:latin typeface="Times New Roman" pitchFamily="-106" charset="0"/>
              <a:ea typeface="Arial" charset="0"/>
            </a:endParaRPr>
          </a:p>
        </p:txBody>
      </p:sp>
      <p:sp>
        <p:nvSpPr>
          <p:cNvPr id="29699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The Model: β’ Subunit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4648200" y="6488113"/>
            <a:ext cx="3876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Times New Roman" pitchFamily="18" charset="0"/>
                <a:cs typeface="Times New Roman" pitchFamily="18" charset="0"/>
              </a:rPr>
              <a:t>Downstream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double helix</a:t>
            </a:r>
          </a:p>
        </p:txBody>
      </p:sp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5181600" y="2738438"/>
            <a:ext cx="258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DNA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hybrid helix</a:t>
            </a:r>
          </a:p>
        </p:txBody>
      </p:sp>
      <p:sp>
        <p:nvSpPr>
          <p:cNvPr id="29702" name="TextBox 12"/>
          <p:cNvSpPr txBox="1">
            <a:spLocks noChangeArrowheads="1"/>
          </p:cNvSpPr>
          <p:nvPr/>
        </p:nvSpPr>
        <p:spPr bwMode="auto">
          <a:xfrm>
            <a:off x="228600" y="2738438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"/>
            </a:pPr>
            <a:r>
              <a:rPr lang="en-US">
                <a:latin typeface="Times New Roman" pitchFamily="18" charset="0"/>
              </a:rPr>
              <a:t>    Channel dimensions:</a:t>
            </a:r>
          </a:p>
          <a:p>
            <a:pPr lvl="1">
              <a:buFont typeface="Wingdings" pitchFamily="2" charset="2"/>
              <a:buChar char=""/>
            </a:pPr>
            <a:r>
              <a:rPr lang="en-US">
                <a:latin typeface="Times New Roman" pitchFamily="18" charset="0"/>
              </a:rPr>
              <a:t> Incoming DNA: 20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Å</a:t>
            </a:r>
            <a:r>
              <a:rPr lang="en-US">
                <a:latin typeface="Times New Roman" pitchFamily="18" charset="0"/>
              </a:rPr>
              <a:t> </a:t>
            </a:r>
          </a:p>
          <a:p>
            <a:pPr lvl="1">
              <a:buFont typeface="Wingdings" pitchFamily="2" charset="2"/>
              <a:buChar char=""/>
            </a:pPr>
            <a:r>
              <a:rPr lang="en-US">
                <a:latin typeface="Times New Roman" pitchFamily="18" charset="0"/>
              </a:rPr>
              <a:t> Secondary: 11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Å</a:t>
            </a:r>
            <a:endParaRPr lang="en-US">
              <a:latin typeface="Times New Roman" pitchFamily="18" charset="0"/>
            </a:endParaRPr>
          </a:p>
          <a:p>
            <a:pPr lvl="1">
              <a:buFont typeface="Wingdings" pitchFamily="2" charset="2"/>
              <a:buChar char=""/>
            </a:pPr>
            <a:r>
              <a:rPr lang="en-US">
                <a:latin typeface="Times New Roman" pitchFamily="18" charset="0"/>
              </a:rPr>
              <a:t> Exit: 16-19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Å</a:t>
            </a:r>
          </a:p>
          <a:p>
            <a:pPr lvl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Following NTP Through β’</a:t>
            </a:r>
          </a:p>
        </p:txBody>
      </p:sp>
      <p:pic>
        <p:nvPicPr>
          <p:cNvPr id="31746" name="Content Placeholder 4" descr="Rim Helices &amp; Secondary Channel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750" y="1295400"/>
            <a:ext cx="7556500" cy="4125913"/>
          </a:xfrm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93750" y="5562600"/>
            <a:ext cx="7620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The incoming NTP first encounters the </a:t>
            </a:r>
            <a:r>
              <a:rPr lang="en-US" sz="2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rim helices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bordering the secondary channel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891</Words>
  <Application>Microsoft Office PowerPoint</Application>
  <PresentationFormat>On-screen Show (4:3)</PresentationFormat>
  <Paragraphs>146</Paragraphs>
  <Slides>22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Bacterial RNA Polymerase  New Insights on a Fundamental Molecular Machine </vt:lpstr>
      <vt:lpstr> Comparison of RNA Polymerases</vt:lpstr>
      <vt:lpstr>Bacterial RNA Polymerase</vt:lpstr>
      <vt:lpstr>Beta prime subunit of Thermus thermophilus</vt:lpstr>
      <vt:lpstr>Catalytic Site (737-745)</vt:lpstr>
      <vt:lpstr>Bridge Helix (1067-1102)</vt:lpstr>
      <vt:lpstr>Trigger Loop (1236-1255)</vt:lpstr>
      <vt:lpstr>The Model: β’ Subunit</vt:lpstr>
      <vt:lpstr>Following NTP Through β’</vt:lpstr>
      <vt:lpstr>Following NTP Through β’ </vt:lpstr>
      <vt:lpstr>Slide 11</vt:lpstr>
      <vt:lpstr>Slide 12</vt:lpstr>
      <vt:lpstr>Slide 13</vt:lpstr>
      <vt:lpstr>Slide 14</vt:lpstr>
      <vt:lpstr>Slide 15</vt:lpstr>
      <vt:lpstr>Slide 16</vt:lpstr>
      <vt:lpstr>Substrate Loading Mechanism</vt:lpstr>
      <vt:lpstr>Slide 18</vt:lpstr>
      <vt:lpstr>Slide 19</vt:lpstr>
      <vt:lpstr>Slide 20</vt:lpstr>
      <vt:lpstr>Summary</vt:lpstr>
      <vt:lpstr>Acknowledgements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Catherine Dornfeld</cp:lastModifiedBy>
  <cp:revision>6</cp:revision>
  <dcterms:created xsi:type="dcterms:W3CDTF">2011-04-30T14:34:12Z</dcterms:created>
  <dcterms:modified xsi:type="dcterms:W3CDTF">2011-04-30T14:55:18Z</dcterms:modified>
</cp:coreProperties>
</file>