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99" r:id="rId2"/>
    <p:sldId id="309" r:id="rId3"/>
    <p:sldId id="308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294" r:id="rId13"/>
    <p:sldId id="278" r:id="rId14"/>
    <p:sldId id="279" r:id="rId15"/>
    <p:sldId id="280" r:id="rId16"/>
    <p:sldId id="281" r:id="rId17"/>
    <p:sldId id="282" r:id="rId18"/>
    <p:sldId id="283" r:id="rId19"/>
    <p:sldId id="285" r:id="rId20"/>
    <p:sldId id="276" r:id="rId21"/>
    <p:sldId id="277" r:id="rId22"/>
    <p:sldId id="295" r:id="rId23"/>
    <p:sldId id="287" r:id="rId24"/>
    <p:sldId id="286" r:id="rId25"/>
    <p:sldId id="288" r:id="rId26"/>
    <p:sldId id="289" r:id="rId27"/>
    <p:sldId id="310" r:id="rId28"/>
    <p:sldId id="272" r:id="rId29"/>
    <p:sldId id="298" r:id="rId30"/>
    <p:sldId id="273" r:id="rId31"/>
    <p:sldId id="291" r:id="rId32"/>
    <p:sldId id="292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4" autoAdjust="0"/>
    <p:restoredTop sz="91079" autoAdjust="0"/>
  </p:normalViewPr>
  <p:slideViewPr>
    <p:cSldViewPr>
      <p:cViewPr>
        <p:scale>
          <a:sx n="100" d="100"/>
          <a:sy n="100" d="100"/>
        </p:scale>
        <p:origin x="366" y="6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1E5A3-BB55-4B01-A0E5-29552AD4F6FB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8E7BF-1633-4B47-B1B7-FB625D2672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0805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dirty="0" err="1" smtClean="0"/>
              <a:t>Thermus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aquaticus</a:t>
            </a:r>
            <a:r>
              <a:rPr lang="en-US" sz="1200" dirty="0" smtClean="0"/>
              <a:t> has the first crystallized structure of a DNA polymerase ternary complex  (enzyme + DNA + an incoming </a:t>
            </a:r>
            <a:r>
              <a:rPr lang="en-US" sz="1200" dirty="0" err="1" smtClean="0"/>
              <a:t>dNTP</a:t>
            </a:r>
            <a:r>
              <a:rPr lang="en-US" sz="1200" dirty="0" smtClean="0"/>
              <a:t>).</a:t>
            </a:r>
            <a:endParaRPr lang="en-US" dirty="0" smtClean="0"/>
          </a:p>
          <a:p>
            <a:r>
              <a:rPr lang="en-US" dirty="0" err="1" smtClean="0"/>
              <a:t>Lamers</a:t>
            </a:r>
            <a:r>
              <a:rPr lang="en-US" dirty="0" smtClean="0"/>
              <a:t> did not have a ternary</a:t>
            </a:r>
            <a:r>
              <a:rPr lang="en-US" baseline="0" dirty="0" smtClean="0"/>
              <a:t> complex for E. coli</a:t>
            </a:r>
          </a:p>
          <a:p>
            <a:r>
              <a:rPr lang="en-US" baseline="0" dirty="0" smtClean="0"/>
              <a:t>Bacterial Replication enzyme not homologous to rep but to repair.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28E7BF-1633-4B47-B1B7-FB625D26723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3316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Replication fork is the junction where DNA is being split apart by a</a:t>
            </a:r>
            <a:r>
              <a:rPr lang="en-US" baseline="0" dirty="0" smtClean="0"/>
              <a:t> helicase enzyme.</a:t>
            </a:r>
          </a:p>
          <a:p>
            <a:r>
              <a:rPr lang="en-US" baseline="0" dirty="0" smtClean="0"/>
              <a:t>The location of </a:t>
            </a:r>
            <a:r>
              <a:rPr lang="en-US" baseline="0" dirty="0" err="1" smtClean="0"/>
              <a:t>Replisome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28E7BF-1633-4B47-B1B7-FB625D26723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82698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l-GR" dirty="0" smtClean="0"/>
              <a:t>α</a:t>
            </a:r>
            <a:r>
              <a:rPr lang="en-US" dirty="0" smtClean="0"/>
              <a:t>: Polymerase activity		</a:t>
            </a:r>
          </a:p>
          <a:p>
            <a:r>
              <a:rPr lang="el-GR" dirty="0" smtClean="0"/>
              <a:t>ε</a:t>
            </a:r>
            <a:r>
              <a:rPr lang="en-US" dirty="0" smtClean="0"/>
              <a:t>: 3’-&gt;5’ </a:t>
            </a:r>
            <a:r>
              <a:rPr lang="en-US" dirty="0" err="1" smtClean="0"/>
              <a:t>exonuclease</a:t>
            </a:r>
            <a:r>
              <a:rPr lang="en-US" dirty="0" smtClean="0"/>
              <a:t> proof</a:t>
            </a:r>
            <a:r>
              <a:rPr lang="en-US" baseline="0" dirty="0" smtClean="0"/>
              <a:t> reading	</a:t>
            </a:r>
          </a:p>
          <a:p>
            <a:r>
              <a:rPr lang="en-US" baseline="0" dirty="0" smtClean="0"/>
              <a:t>θ: Unknown activity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dirty="0" smtClean="0"/>
              <a:t>β</a:t>
            </a:r>
            <a:r>
              <a:rPr lang="en-US" dirty="0" smtClean="0"/>
              <a:t>: </a:t>
            </a:r>
            <a:r>
              <a:rPr lang="en-US" dirty="0" err="1" smtClean="0"/>
              <a:t>processivity</a:t>
            </a:r>
            <a:r>
              <a:rPr lang="en-US" dirty="0" smtClean="0"/>
              <a:t> promoting factor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Helicase: unwinding DNA ahead of DNA pol III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Clamp loader: loads </a:t>
            </a:r>
            <a:r>
              <a:rPr lang="el-GR" baseline="0" dirty="0" smtClean="0"/>
              <a:t>β</a:t>
            </a:r>
            <a:r>
              <a:rPr lang="en-US" baseline="0" dirty="0" smtClean="0"/>
              <a:t> clamp and also helps disassemble?</a:t>
            </a:r>
            <a:endParaRPr lang="en-US" dirty="0" smtClean="0"/>
          </a:p>
          <a:p>
            <a:r>
              <a:rPr lang="en-US" baseline="0" dirty="0" smtClean="0"/>
              <a:t>	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28E7BF-1633-4B47-B1B7-FB625D26723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67508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Similar to </a:t>
            </a:r>
            <a:r>
              <a:rPr lang="en-US" dirty="0" err="1" smtClean="0"/>
              <a:t>histidinol</a:t>
            </a:r>
            <a:r>
              <a:rPr lang="en-US" dirty="0" smtClean="0"/>
              <a:t> </a:t>
            </a:r>
            <a:r>
              <a:rPr lang="en-US" dirty="0" err="1" smtClean="0"/>
              <a:t>phosphatase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Zinc-ion dependent </a:t>
            </a:r>
            <a:r>
              <a:rPr lang="en-US" baseline="0" dirty="0" err="1" smtClean="0"/>
              <a:t>exonuclease</a:t>
            </a:r>
            <a:r>
              <a:rPr lang="en-US" baseline="0" dirty="0" smtClean="0"/>
              <a:t> activity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PolIIIα</a:t>
            </a:r>
            <a:r>
              <a:rPr lang="en-US" dirty="0" smtClean="0"/>
              <a:t> may posses two proofreading activities, one in the PHP domain and the other in the ɛ subunit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D2EA9-2A0C-465F-B5DB-B991F9F8659D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Very brief – Joe will</a:t>
            </a:r>
            <a:r>
              <a:rPr lang="en-US" baseline="0" dirty="0" smtClean="0"/>
              <a:t> talk about it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D2EA9-2A0C-465F-B5DB-B991F9F8659D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Oligonucleotide</a:t>
            </a:r>
            <a:r>
              <a:rPr lang="en-US" dirty="0" smtClean="0"/>
              <a:t> Binding fold binds nucleic acids by burying their bases in a surface groove</a:t>
            </a:r>
          </a:p>
          <a:p>
            <a:r>
              <a:rPr lang="en-US" dirty="0" smtClean="0"/>
              <a:t>Two </a:t>
            </a:r>
            <a:r>
              <a:rPr lang="en-US" dirty="0" err="1" smtClean="0"/>
              <a:t>subdomains</a:t>
            </a:r>
            <a:r>
              <a:rPr lang="en-US" dirty="0" smtClean="0"/>
              <a:t> are connected by a potentially flexible hinge </a:t>
            </a:r>
          </a:p>
          <a:p>
            <a:r>
              <a:rPr lang="en-US" dirty="0" smtClean="0"/>
              <a:t>C-term</a:t>
            </a:r>
            <a:r>
              <a:rPr lang="en-US" baseline="0" dirty="0" smtClean="0"/>
              <a:t>inal 20 amino acids could be second site for </a:t>
            </a:r>
            <a:r>
              <a:rPr lang="el-GR" baseline="0" dirty="0" smtClean="0"/>
              <a:t>β</a:t>
            </a:r>
            <a:r>
              <a:rPr lang="en-US" baseline="0" dirty="0" smtClean="0"/>
              <a:t>-clamp binding, and Tau binding site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D2EA9-2A0C-465F-B5DB-B991F9F8659D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HhH</a:t>
            </a:r>
            <a:r>
              <a:rPr lang="en-US" dirty="0" smtClean="0"/>
              <a:t> DNA binding motif – 892-910</a:t>
            </a:r>
          </a:p>
          <a:p>
            <a:pPr lvl="0"/>
            <a:r>
              <a:rPr lang="en-US" dirty="0" smtClean="0"/>
              <a:t>2 flanking loops appear to contact sugar-phosphate backbone of DNA directly using positively charged residues (848,932 &amp; 933,895)</a:t>
            </a:r>
          </a:p>
          <a:p>
            <a:pPr lvl="0"/>
            <a:r>
              <a:rPr lang="en-US" dirty="0" smtClean="0"/>
              <a:t>Thumb with minor groove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D2EA9-2A0C-465F-B5DB-B991F9F8659D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Movie</a:t>
            </a:r>
          </a:p>
          <a:p>
            <a:r>
              <a:rPr lang="en-US" dirty="0" smtClean="0"/>
              <a:t>No</a:t>
            </a:r>
            <a:r>
              <a:rPr lang="en-US" baseline="0" dirty="0" smtClean="0"/>
              <a:t> CTD</a:t>
            </a:r>
            <a:endParaRPr lang="en-US" dirty="0" smtClean="0"/>
          </a:p>
          <a:p>
            <a:r>
              <a:rPr lang="en-US" dirty="0" smtClean="0"/>
              <a:t>20 deg. Rotation of </a:t>
            </a:r>
            <a:r>
              <a:rPr lang="el-GR" dirty="0" smtClean="0"/>
              <a:t>β</a:t>
            </a:r>
            <a:r>
              <a:rPr lang="en-US" dirty="0" smtClean="0"/>
              <a:t>-binding</a:t>
            </a:r>
          </a:p>
          <a:p>
            <a:r>
              <a:rPr lang="en-US" dirty="0" smtClean="0"/>
              <a:t>5</a:t>
            </a:r>
            <a:r>
              <a:rPr lang="en-US" baseline="0" dirty="0" smtClean="0"/>
              <a:t> deg. Thumb</a:t>
            </a:r>
          </a:p>
          <a:p>
            <a:r>
              <a:rPr lang="en-US" baseline="0" dirty="0" smtClean="0"/>
              <a:t>15 deg. Fingers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D2EA9-2A0C-465F-B5DB-B991F9F8659D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28E7BF-1633-4B47-B1B7-FB625D267230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27134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itchFamily="34" charset="0"/>
              <a:buNone/>
            </a:pPr>
            <a:r>
              <a:rPr lang="en-US" dirty="0" smtClean="0"/>
              <a:t>The GS-motif NTP positioning feature is a common feature to all polymerases, as shown.</a:t>
            </a:r>
          </a:p>
          <a:p>
            <a:pPr>
              <a:buFont typeface="Arial" pitchFamily="34" charset="0"/>
              <a:buNone/>
            </a:pPr>
            <a:r>
              <a:rPr lang="en-US" dirty="0" smtClean="0"/>
              <a:t>Deoxyribose selection is performed by two cyclic amino acids of similar position.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28E7BF-1633-4B47-B1B7-FB625D267230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46859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39620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077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0672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50719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8264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46680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032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5471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14974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7393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87797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5CDF0-DD14-4D75-A8A2-3E999975A780}" type="datetimeFigureOut">
              <a:rPr lang="en-US" smtClean="0"/>
              <a:pPr/>
              <a:t>4/28/2012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5A9CD-F2B4-402B-9AAB-7457B32D79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286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MyDocs\Contacts\Desktop\symposium%20presentations\14%20Taq%20Poly%20MSOE%20Presentation_4.avi" TargetMode="External"/><Relationship Id="rId1" Type="http://schemas.openxmlformats.org/officeDocument/2006/relationships/video" Target="file:///C:\Users\Bryan\Documents\Alpha%20internship\NIHMS74923.avi" TargetMode="Externa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52600"/>
            <a:ext cx="7772400" cy="1470025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Structural and functional analysis through molecular modeling of DNA polymerase III α-subunit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3962400"/>
            <a:ext cx="5029200" cy="20574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Joseph J. Johnston, Bryan D. </a:t>
            </a:r>
            <a:r>
              <a:rPr lang="en-US" dirty="0" err="1" smtClean="0"/>
              <a:t>Landrie</a:t>
            </a:r>
            <a:r>
              <a:rPr lang="en-US" dirty="0" smtClean="0"/>
              <a:t> and Anne Marie Wannamaker</a:t>
            </a:r>
          </a:p>
          <a:p>
            <a:r>
              <a:rPr lang="en-US" dirty="0" smtClean="0"/>
              <a:t>Faculty Advisor: Steven </a:t>
            </a:r>
            <a:r>
              <a:rPr lang="en-US" dirty="0" err="1" smtClean="0"/>
              <a:t>Forst</a:t>
            </a:r>
            <a:r>
              <a:rPr lang="en-US" dirty="0" smtClean="0"/>
              <a:t>, Ph.D., University of Wisconsin, Milwaukee</a:t>
            </a:r>
          </a:p>
          <a:p>
            <a:r>
              <a:rPr lang="en-US" dirty="0" smtClean="0"/>
              <a:t>3209 N. Maryland Ave., Milwaukee, WI  53201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4357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CREST Program at UW-</a:t>
            </a:r>
            <a:r>
              <a:rPr lang="en-US" dirty="0" err="1" smtClean="0"/>
              <a:t>MIlwaukee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Joe Johnston </a:t>
            </a:r>
          </a:p>
          <a:p>
            <a:r>
              <a:rPr lang="en-US" dirty="0" smtClean="0"/>
              <a:t>Bryan </a:t>
            </a:r>
            <a:r>
              <a:rPr lang="en-US" dirty="0" err="1" smtClean="0"/>
              <a:t>Landrie</a:t>
            </a:r>
            <a:endParaRPr lang="en-US" dirty="0" smtClean="0"/>
          </a:p>
          <a:p>
            <a:r>
              <a:rPr lang="en-US" dirty="0" smtClean="0"/>
              <a:t>Anne Marie Wannamaker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8810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dirty="0" smtClean="0"/>
              <a:t>DNA Replication Machinery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82000" cy="4830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DNA Replication Machinery is called a </a:t>
            </a:r>
            <a:r>
              <a:rPr lang="en-US" dirty="0" err="1" smtClean="0"/>
              <a:t>Replisome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Replisome</a:t>
            </a:r>
            <a:r>
              <a:rPr lang="en-US" dirty="0" smtClean="0"/>
              <a:t> Components:</a:t>
            </a:r>
          </a:p>
          <a:p>
            <a:r>
              <a:rPr lang="en-US" dirty="0" smtClean="0"/>
              <a:t>Core Polymerase (</a:t>
            </a:r>
            <a:r>
              <a:rPr lang="el-GR" dirty="0" smtClean="0"/>
              <a:t>α</a:t>
            </a:r>
            <a:r>
              <a:rPr lang="en-US" dirty="0" smtClean="0"/>
              <a:t>, </a:t>
            </a:r>
            <a:r>
              <a:rPr lang="el-GR" dirty="0" smtClean="0"/>
              <a:t>ε</a:t>
            </a:r>
            <a:r>
              <a:rPr lang="en-US" dirty="0" smtClean="0"/>
              <a:t>, </a:t>
            </a:r>
            <a:r>
              <a:rPr lang="el-GR" dirty="0" smtClean="0"/>
              <a:t>θ</a:t>
            </a:r>
            <a:r>
              <a:rPr lang="en-US" dirty="0" smtClean="0"/>
              <a:t> subunits)</a:t>
            </a:r>
          </a:p>
          <a:p>
            <a:r>
              <a:rPr lang="el-GR" dirty="0" smtClean="0"/>
              <a:t>β</a:t>
            </a:r>
            <a:r>
              <a:rPr lang="en-US" dirty="0" smtClean="0"/>
              <a:t>-clamp</a:t>
            </a:r>
          </a:p>
          <a:p>
            <a:r>
              <a:rPr lang="en-US" dirty="0" smtClean="0"/>
              <a:t>Clamp loader complex</a:t>
            </a:r>
          </a:p>
        </p:txBody>
      </p:sp>
    </p:spTree>
    <p:extLst>
      <p:ext uri="{BB962C8B-B14F-4D97-AF65-F5344CB8AC3E}">
        <p14:creationId xmlns:p14="http://schemas.microsoft.com/office/powerpoint/2010/main" xmlns="" val="131668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572000"/>
          </a:xfrm>
        </p:spPr>
        <p:txBody>
          <a:bodyPr>
            <a:normAutofit/>
          </a:bodyPr>
          <a:lstStyle/>
          <a:p>
            <a:r>
              <a:rPr lang="en-US" dirty="0" smtClean="0"/>
              <a:t>DNA Replication</a:t>
            </a:r>
            <a:endParaRPr lang="en-US" i="1" dirty="0" smtClean="0"/>
          </a:p>
          <a:p>
            <a:r>
              <a:rPr lang="en-US" dirty="0" smtClean="0"/>
              <a:t>Domains of DNA polymerase </a:t>
            </a:r>
            <a:r>
              <a:rPr lang="en-US" dirty="0" smtClean="0">
                <a:latin typeface="Cambria" pitchFamily="18" charset="0"/>
              </a:rPr>
              <a:t>III </a:t>
            </a:r>
            <a:r>
              <a:rPr lang="el-GR" dirty="0" smtClean="0">
                <a:latin typeface="Cambria" pitchFamily="18" charset="0"/>
              </a:rPr>
              <a:t>α</a:t>
            </a:r>
            <a:r>
              <a:rPr lang="en-US" dirty="0" smtClean="0">
                <a:latin typeface="Cambria" pitchFamily="18" charset="0"/>
              </a:rPr>
              <a:t> subunit</a:t>
            </a:r>
          </a:p>
          <a:p>
            <a:r>
              <a:rPr lang="en-US" dirty="0" smtClean="0"/>
              <a:t>DNA – Protein Interactions</a:t>
            </a:r>
          </a:p>
          <a:p>
            <a:r>
              <a:rPr lang="en-US" dirty="0" smtClean="0"/>
              <a:t>Catalysis </a:t>
            </a:r>
          </a:p>
          <a:p>
            <a:r>
              <a:rPr lang="en-US" dirty="0" smtClean="0"/>
              <a:t>Evolutionary Relationships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3543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Project 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8458200" cy="5135563"/>
          </a:xfrm>
        </p:spPr>
        <p:txBody>
          <a:bodyPr>
            <a:noAutofit/>
          </a:bodyPr>
          <a:lstStyle/>
          <a:p>
            <a:r>
              <a:rPr lang="en-US" sz="2400" dirty="0" smtClean="0"/>
              <a:t>Even though DNA replication is central to all of life, the first bacterial replicative DNA polymerase was not crystallized until 2006. </a:t>
            </a:r>
          </a:p>
          <a:p>
            <a:endParaRPr lang="en-US" sz="2400" dirty="0" smtClean="0"/>
          </a:p>
          <a:p>
            <a:r>
              <a:rPr lang="en-US" sz="2400" dirty="0" smtClean="0"/>
              <a:t>DNA polymerase </a:t>
            </a:r>
            <a:r>
              <a:rPr lang="en-US" sz="2400" dirty="0" smtClean="0">
                <a:latin typeface="Cambria" pitchFamily="18" charset="0"/>
                <a:ea typeface="Batang" pitchFamily="18" charset="-127"/>
              </a:rPr>
              <a:t>III </a:t>
            </a:r>
            <a:r>
              <a:rPr lang="en-US" sz="2400" dirty="0" smtClean="0"/>
              <a:t>α subunit of </a:t>
            </a:r>
            <a:r>
              <a:rPr lang="en-US" sz="2400" i="1" dirty="0" err="1"/>
              <a:t>Thermus</a:t>
            </a:r>
            <a:r>
              <a:rPr lang="en-US" sz="2400" i="1" dirty="0"/>
              <a:t> </a:t>
            </a:r>
            <a:r>
              <a:rPr lang="en-US" sz="2400" i="1" dirty="0" err="1"/>
              <a:t>aquaticus</a:t>
            </a:r>
            <a:r>
              <a:rPr lang="en-US" sz="2400" dirty="0"/>
              <a:t> </a:t>
            </a:r>
            <a:r>
              <a:rPr lang="en-US" sz="2400" dirty="0" err="1" smtClean="0"/>
              <a:t>complexed</a:t>
            </a:r>
            <a:r>
              <a:rPr lang="en-US" sz="2400" dirty="0" smtClean="0"/>
              <a:t> with DNA and an incoming nucleotide has been crystalized.</a:t>
            </a:r>
          </a:p>
          <a:p>
            <a:endParaRPr lang="en-US" sz="2400" dirty="0"/>
          </a:p>
          <a:p>
            <a:r>
              <a:rPr lang="en-US" sz="2400" dirty="0" smtClean="0"/>
              <a:t>Homologous to </a:t>
            </a:r>
            <a:r>
              <a:rPr lang="en-US" sz="2400" dirty="0"/>
              <a:t>DNA polymerase </a:t>
            </a:r>
            <a:r>
              <a:rPr lang="en-US" sz="2400" dirty="0" smtClean="0">
                <a:latin typeface="Cambria" pitchFamily="18" charset="0"/>
                <a:ea typeface="Batang" pitchFamily="18" charset="-127"/>
              </a:rPr>
              <a:t>III </a:t>
            </a:r>
            <a:r>
              <a:rPr lang="en-US" sz="2400" dirty="0" smtClean="0"/>
              <a:t>α </a:t>
            </a:r>
            <a:r>
              <a:rPr lang="en-US" sz="2400" dirty="0"/>
              <a:t>subunit </a:t>
            </a:r>
            <a:r>
              <a:rPr lang="en-US" sz="2400" dirty="0" smtClean="0"/>
              <a:t>of </a:t>
            </a:r>
            <a:r>
              <a:rPr lang="en-US" sz="2400" i="1" dirty="0" smtClean="0"/>
              <a:t>Escherichia coli </a:t>
            </a:r>
            <a:r>
              <a:rPr lang="en-US" sz="2400" dirty="0" smtClean="0"/>
              <a:t> </a:t>
            </a:r>
          </a:p>
          <a:p>
            <a:endParaRPr lang="en-US" sz="2400" dirty="0" smtClean="0"/>
          </a:p>
          <a:p>
            <a:r>
              <a:rPr lang="en-US" sz="2400" dirty="0" smtClean="0"/>
              <a:t>Homologous to the catalytic domain of Polβ, a </a:t>
            </a:r>
            <a:r>
              <a:rPr lang="en-US" sz="2400" dirty="0"/>
              <a:t>e</a:t>
            </a:r>
            <a:r>
              <a:rPr lang="en-US" sz="2400" dirty="0" smtClean="0"/>
              <a:t>ukaryotic DNA </a:t>
            </a:r>
            <a:r>
              <a:rPr lang="en-US" sz="2400" dirty="0"/>
              <a:t>repair </a:t>
            </a:r>
            <a:r>
              <a:rPr lang="en-US" sz="2400" dirty="0" smtClean="0"/>
              <a:t>polymerase, rather than being homologous to a eukaryotic replicative polymerase.</a:t>
            </a:r>
          </a:p>
        </p:txBody>
      </p:sp>
    </p:spTree>
    <p:extLst>
      <p:ext uri="{BB962C8B-B14F-4D97-AF65-F5344CB8AC3E}">
        <p14:creationId xmlns:p14="http://schemas.microsoft.com/office/powerpoint/2010/main" xmlns="" val="226841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0" descr="bro56208_11_11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8013" y="859644"/>
            <a:ext cx="4267200" cy="400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4626" y="2826607"/>
            <a:ext cx="2708275" cy="3984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DNA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22" y="859644"/>
            <a:ext cx="3594328" cy="5715000"/>
          </a:xfrm>
        </p:spPr>
        <p:txBody>
          <a:bodyPr>
            <a:normAutofit fontScale="92500" lnSpcReduction="20000"/>
          </a:bodyPr>
          <a:lstStyle/>
          <a:p>
            <a:pPr lvl="1">
              <a:spcAft>
                <a:spcPts val="1800"/>
              </a:spcAft>
              <a:buFont typeface="Arial" pitchFamily="34" charset="0"/>
              <a:buChar char="•"/>
            </a:pPr>
            <a:r>
              <a:rPr lang="en-US" dirty="0">
                <a:ea typeface="ＭＳ Ｐゴシック" pitchFamily="34" charset="-128"/>
              </a:rPr>
              <a:t>Double </a:t>
            </a:r>
            <a:r>
              <a:rPr lang="en-US" dirty="0" smtClean="0">
                <a:ea typeface="ＭＳ Ｐゴシック" pitchFamily="34" charset="-128"/>
              </a:rPr>
              <a:t>stranded helix</a:t>
            </a:r>
            <a:endParaRPr lang="en-US" dirty="0">
              <a:ea typeface="ＭＳ Ｐゴシック" pitchFamily="34" charset="-128"/>
            </a:endParaRPr>
          </a:p>
          <a:p>
            <a:pPr lvl="1">
              <a:spcAft>
                <a:spcPts val="1800"/>
              </a:spcAft>
              <a:buFont typeface="Arial" pitchFamily="34" charset="0"/>
              <a:buChar char="•"/>
            </a:pPr>
            <a:r>
              <a:rPr lang="en-US" dirty="0" smtClean="0">
                <a:ea typeface="ＭＳ Ｐゴシック" pitchFamily="34" charset="-128"/>
              </a:rPr>
              <a:t>Sugar-phosphate backbone that is negatively charged</a:t>
            </a:r>
          </a:p>
          <a:p>
            <a:pPr lvl="1">
              <a:spcAft>
                <a:spcPts val="1800"/>
              </a:spcAft>
              <a:buFont typeface="Arial" pitchFamily="34" charset="0"/>
              <a:buChar char="•"/>
            </a:pPr>
            <a:r>
              <a:rPr lang="en-US" dirty="0" smtClean="0">
                <a:ea typeface="ＭＳ Ｐゴシック" pitchFamily="34" charset="-128"/>
              </a:rPr>
              <a:t>Stabilized </a:t>
            </a:r>
            <a:r>
              <a:rPr lang="en-US" dirty="0">
                <a:ea typeface="ＭＳ Ｐゴシック" pitchFamily="34" charset="-128"/>
              </a:rPr>
              <a:t>by hydrogen </a:t>
            </a:r>
            <a:r>
              <a:rPr lang="en-US" dirty="0" smtClean="0">
                <a:ea typeface="ＭＳ Ｐゴシック" pitchFamily="34" charset="-128"/>
              </a:rPr>
              <a:t>bonding between bases</a:t>
            </a:r>
            <a:endParaRPr lang="en-US" dirty="0">
              <a:ea typeface="ＭＳ Ｐゴシック" pitchFamily="34" charset="-128"/>
            </a:endParaRPr>
          </a:p>
          <a:p>
            <a:pPr lvl="1">
              <a:spcAft>
                <a:spcPts val="1800"/>
              </a:spcAft>
              <a:buFont typeface="Arial" pitchFamily="34" charset="0"/>
              <a:buChar char="•"/>
            </a:pPr>
            <a:r>
              <a:rPr lang="en-US" dirty="0">
                <a:ea typeface="ＭＳ Ｐゴシック" pitchFamily="34" charset="-128"/>
              </a:rPr>
              <a:t>Base pairs with specific </a:t>
            </a:r>
            <a:r>
              <a:rPr lang="en-US" dirty="0" smtClean="0">
                <a:ea typeface="ＭＳ Ｐゴシック" pitchFamily="34" charset="-128"/>
              </a:rPr>
              <a:t>pairing       </a:t>
            </a:r>
            <a:r>
              <a:rPr lang="en-US" sz="2200" dirty="0" smtClean="0">
                <a:ea typeface="ＭＳ Ｐゴシック" pitchFamily="34" charset="-128"/>
              </a:rPr>
              <a:t>(A:T &amp; G:C)</a:t>
            </a:r>
          </a:p>
          <a:p>
            <a:pPr lvl="1">
              <a:spcAft>
                <a:spcPts val="1800"/>
              </a:spcAft>
              <a:buFont typeface="Arial" pitchFamily="34" charset="0"/>
              <a:buChar char="•"/>
            </a:pPr>
            <a:r>
              <a:rPr lang="en-US" dirty="0" smtClean="0">
                <a:ea typeface="ＭＳ Ｐゴシック" pitchFamily="34" charset="-128"/>
              </a:rPr>
              <a:t>Anti-parallel </a:t>
            </a:r>
          </a:p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231756" y="2058233"/>
            <a:ext cx="778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Minor Groove</a:t>
            </a:r>
            <a:endParaRPr 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4231756" y="3106945"/>
            <a:ext cx="778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Major </a:t>
            </a:r>
          </a:p>
          <a:p>
            <a:r>
              <a:rPr lang="en-US" sz="1400" dirty="0" smtClean="0"/>
              <a:t>Groove</a:t>
            </a:r>
            <a:endParaRPr lang="en-US" sz="1400" dirty="0"/>
          </a:p>
        </p:txBody>
      </p:sp>
      <p:cxnSp>
        <p:nvCxnSpPr>
          <p:cNvPr id="21" name="Straight Connector 20"/>
          <p:cNvCxnSpPr>
            <a:stCxn id="17" idx="1"/>
            <a:endCxn id="26" idx="0"/>
          </p:cNvCxnSpPr>
          <p:nvPr/>
        </p:nvCxnSpPr>
        <p:spPr>
          <a:xfrm flipH="1">
            <a:off x="3775302" y="2319843"/>
            <a:ext cx="456454" cy="38481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9" idx="1"/>
            <a:endCxn id="26" idx="2"/>
          </p:cNvCxnSpPr>
          <p:nvPr/>
        </p:nvCxnSpPr>
        <p:spPr>
          <a:xfrm flipH="1" flipV="1">
            <a:off x="3775302" y="3012437"/>
            <a:ext cx="456454" cy="3561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352800" y="2704660"/>
            <a:ext cx="845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Full Turn</a:t>
            </a:r>
            <a:endParaRPr lang="en-US" sz="1400" dirty="0"/>
          </a:p>
        </p:txBody>
      </p:sp>
      <p:sp>
        <p:nvSpPr>
          <p:cNvPr id="7" name="Rectangle 6"/>
          <p:cNvSpPr/>
          <p:nvPr/>
        </p:nvSpPr>
        <p:spPr>
          <a:xfrm>
            <a:off x="4182706" y="2755149"/>
            <a:ext cx="695676" cy="3760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4886735" y="2755149"/>
            <a:ext cx="1485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886735" y="2858548"/>
            <a:ext cx="246698" cy="53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886736" y="2863863"/>
            <a:ext cx="0" cy="125093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21746" y="6553953"/>
            <a:ext cx="60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(http</a:t>
            </a:r>
            <a:r>
              <a:rPr lang="en-US" sz="1200" i="1" dirty="0"/>
              <a:t>://</a:t>
            </a:r>
            <a:r>
              <a:rPr lang="en-US" sz="1200" i="1" dirty="0" smtClean="0"/>
              <a:t>sandwalk.blogspot.com/2007/07/chemical-structure-of-double-stranded.html)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xmlns="" val="153147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8550" y="1237582"/>
            <a:ext cx="3629025" cy="511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DNA Replication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3695699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Replication Fork</a:t>
            </a:r>
          </a:p>
          <a:p>
            <a:endParaRPr lang="en-US" sz="1300" dirty="0" smtClean="0"/>
          </a:p>
          <a:p>
            <a:r>
              <a:rPr lang="en-US" dirty="0" smtClean="0"/>
              <a:t>Parent strands act as  templates for incoming </a:t>
            </a:r>
            <a:r>
              <a:rPr lang="en-US" dirty="0" err="1" smtClean="0"/>
              <a:t>deoxynucleotide</a:t>
            </a:r>
            <a:r>
              <a:rPr lang="en-US" dirty="0" smtClean="0"/>
              <a:t> triphosphates (</a:t>
            </a:r>
            <a:r>
              <a:rPr lang="en-US" dirty="0" err="1" smtClean="0"/>
              <a:t>dNTP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sz="1400" dirty="0" smtClean="0"/>
          </a:p>
          <a:p>
            <a:r>
              <a:rPr lang="en-US" dirty="0" err="1" smtClean="0"/>
              <a:t>dNTP</a:t>
            </a:r>
            <a:r>
              <a:rPr lang="en-US" dirty="0" smtClean="0"/>
              <a:t> also negatively charged</a:t>
            </a:r>
          </a:p>
          <a:p>
            <a:endParaRPr lang="en-US" sz="1300" dirty="0" smtClean="0"/>
          </a:p>
          <a:p>
            <a:r>
              <a:rPr lang="en-US" dirty="0"/>
              <a:t>Semiconservative </a:t>
            </a:r>
            <a:r>
              <a:rPr lang="en-US" dirty="0" smtClean="0"/>
              <a:t>replication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5751508" y="4305866"/>
            <a:ext cx="496713" cy="6700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6041051" y="4122720"/>
            <a:ext cx="207170" cy="8531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290645" y="3364456"/>
            <a:ext cx="457200" cy="1404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681045" y="3065499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Leading </a:t>
            </a:r>
          </a:p>
          <a:p>
            <a:r>
              <a:rPr lang="en-US" sz="1200" b="1" dirty="0" smtClean="0"/>
              <a:t>Strand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461815" y="2973019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Lagging</a:t>
            </a:r>
          </a:p>
          <a:p>
            <a:r>
              <a:rPr lang="en-US" sz="1200" b="1" dirty="0" smtClean="0"/>
              <a:t> Strand</a:t>
            </a:r>
            <a:endParaRPr lang="en-US" sz="1200" b="1" dirty="0"/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7237977" y="3370427"/>
            <a:ext cx="447675" cy="642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239000" y="1905000"/>
            <a:ext cx="11430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041051" y="3434684"/>
            <a:ext cx="435949" cy="5277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313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Polymerization Reaction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732" y="3276600"/>
            <a:ext cx="8111460" cy="3429000"/>
          </a:xfr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1067" y="1524000"/>
            <a:ext cx="3195021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38266" y="18404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α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519656" y="2133600"/>
            <a:ext cx="128544" cy="3494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038600" y="18561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β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4019990" y="2149312"/>
            <a:ext cx="128544" cy="3494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505200" y="1835203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/>
              <a:t>γ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3486590" y="2128335"/>
            <a:ext cx="128544" cy="3494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053166" y="1486848"/>
            <a:ext cx="2192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Adenine (</a:t>
            </a:r>
            <a:r>
              <a:rPr lang="en-US" dirty="0" err="1" smtClean="0"/>
              <a:t>dNTP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178" y="6490900"/>
            <a:ext cx="2133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(Snyder, 1997)</a:t>
            </a:r>
            <a:endParaRPr lang="en-US" sz="1200" dirty="0"/>
          </a:p>
        </p:txBody>
      </p:sp>
      <p:sp>
        <p:nvSpPr>
          <p:cNvPr id="5" name="Rectangle 4"/>
          <p:cNvSpPr/>
          <p:nvPr/>
        </p:nvSpPr>
        <p:spPr>
          <a:xfrm>
            <a:off x="5318478" y="3048000"/>
            <a:ext cx="2286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905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dirty="0" smtClean="0"/>
              <a:t>DNA Replication Machinery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82000" cy="4830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DNA Replication Machinery is called a </a:t>
            </a:r>
            <a:r>
              <a:rPr lang="en-US" dirty="0" err="1" smtClean="0"/>
              <a:t>Replisome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Replisome</a:t>
            </a:r>
            <a:r>
              <a:rPr lang="en-US" dirty="0" smtClean="0"/>
              <a:t> Components:</a:t>
            </a:r>
          </a:p>
          <a:p>
            <a:r>
              <a:rPr lang="en-US" dirty="0" smtClean="0"/>
              <a:t>Core Polymerase (</a:t>
            </a:r>
            <a:r>
              <a:rPr lang="el-GR" dirty="0" smtClean="0"/>
              <a:t>α</a:t>
            </a:r>
            <a:r>
              <a:rPr lang="en-US" dirty="0" smtClean="0"/>
              <a:t>, </a:t>
            </a:r>
            <a:r>
              <a:rPr lang="el-GR" dirty="0" smtClean="0"/>
              <a:t>ε</a:t>
            </a:r>
            <a:r>
              <a:rPr lang="en-US" dirty="0" smtClean="0"/>
              <a:t>, </a:t>
            </a:r>
            <a:r>
              <a:rPr lang="el-GR" dirty="0" smtClean="0"/>
              <a:t>θ</a:t>
            </a:r>
            <a:r>
              <a:rPr lang="en-US" dirty="0" smtClean="0"/>
              <a:t> subunits)</a:t>
            </a:r>
          </a:p>
          <a:p>
            <a:r>
              <a:rPr lang="el-GR" dirty="0" smtClean="0"/>
              <a:t>β</a:t>
            </a:r>
            <a:r>
              <a:rPr lang="en-US" dirty="0" smtClean="0"/>
              <a:t>-clamp</a:t>
            </a:r>
          </a:p>
          <a:p>
            <a:r>
              <a:rPr lang="en-US" dirty="0" smtClean="0"/>
              <a:t>Clamp loader complex</a:t>
            </a:r>
          </a:p>
        </p:txBody>
      </p:sp>
    </p:spTree>
    <p:extLst>
      <p:ext uri="{BB962C8B-B14F-4D97-AF65-F5344CB8AC3E}">
        <p14:creationId xmlns:p14="http://schemas.microsoft.com/office/powerpoint/2010/main" xmlns="" val="150650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950" y="1355725"/>
            <a:ext cx="7910513" cy="414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419600" y="1447800"/>
            <a:ext cx="15271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/>
              <a:t>Leading strand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143000" y="4900613"/>
            <a:ext cx="15271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/>
              <a:t>Lagging strand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902178" y="2831098"/>
            <a:ext cx="12192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dirty="0" smtClean="0"/>
              <a:t>Helicase</a:t>
            </a:r>
            <a:endParaRPr lang="en-US" sz="1600" dirty="0"/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6308725" y="25511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514600"/>
            <a:ext cx="1179513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7299325" y="17129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6172200" y="2362200"/>
            <a:ext cx="13906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/>
              <a:t>Clamp loader</a:t>
            </a:r>
          </a:p>
          <a:p>
            <a:r>
              <a:rPr lang="en-US" sz="1600"/>
              <a:t>complex</a:t>
            </a: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4495800" y="5105400"/>
            <a:ext cx="9112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/>
              <a:t>β-clamp</a:t>
            </a:r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3429000" y="5181600"/>
            <a:ext cx="914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l-GR" sz="1600">
                <a:cs typeface="Arial" charset="0"/>
              </a:rPr>
              <a:t>ε</a:t>
            </a:r>
            <a:r>
              <a:rPr lang="en-US" sz="1600">
                <a:cs typeface="Arial" charset="0"/>
              </a:rPr>
              <a:t>  </a:t>
            </a:r>
            <a:r>
              <a:rPr lang="el-GR" sz="1600">
                <a:cs typeface="Arial" charset="0"/>
              </a:rPr>
              <a:t>θ</a:t>
            </a:r>
            <a:r>
              <a:rPr lang="en-US" sz="1600">
                <a:cs typeface="Arial" charset="0"/>
              </a:rPr>
              <a:t>    </a:t>
            </a:r>
            <a:r>
              <a:rPr lang="el-GR" sz="1600">
                <a:cs typeface="Arial" charset="0"/>
              </a:rPr>
              <a:t>α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6781800" y="55626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6477000" y="3962400"/>
            <a:ext cx="1244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/>
              <a:t>RNA primer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7696200" y="2590800"/>
            <a:ext cx="5889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 dirty="0"/>
              <a:t>SSB</a:t>
            </a: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156369" y="6410252"/>
            <a:ext cx="615235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400" i="1" dirty="0" smtClean="0"/>
              <a:t>(</a:t>
            </a:r>
            <a:r>
              <a:rPr lang="en-US" sz="1400" i="1" dirty="0" err="1" smtClean="0"/>
              <a:t>Hamond</a:t>
            </a:r>
            <a:r>
              <a:rPr lang="en-US" sz="1400" i="1" dirty="0" smtClean="0"/>
              <a:t> and Richardson, </a:t>
            </a:r>
            <a:r>
              <a:rPr lang="en-US" sz="1400" i="1" dirty="0" err="1" smtClean="0"/>
              <a:t>Annu</a:t>
            </a:r>
            <a:r>
              <a:rPr lang="en-US" sz="1400" i="1" dirty="0"/>
              <a:t>. Rev. </a:t>
            </a:r>
            <a:r>
              <a:rPr lang="en-US" sz="1400" i="1" dirty="0" err="1"/>
              <a:t>Biochem</a:t>
            </a:r>
            <a:r>
              <a:rPr lang="en-US" sz="1400" i="1" dirty="0"/>
              <a:t>. 2009. </a:t>
            </a:r>
            <a:r>
              <a:rPr lang="en-US" sz="1400" i="1" dirty="0" smtClean="0"/>
              <a:t>78:205–43)</a:t>
            </a:r>
            <a:endParaRPr lang="en-US" sz="1400" b="1" i="1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3505200" y="5505450"/>
            <a:ext cx="0" cy="2405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3505200" y="5745956"/>
            <a:ext cx="609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4114800" y="5518150"/>
            <a:ext cx="0" cy="2278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85306" y="5775424"/>
            <a:ext cx="2058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DNA Polymerase III</a:t>
            </a:r>
          </a:p>
          <a:p>
            <a:r>
              <a:rPr lang="en-US" sz="1400" b="1" dirty="0"/>
              <a:t> </a:t>
            </a:r>
            <a:r>
              <a:rPr lang="en-US" sz="1400" b="1" dirty="0" smtClean="0"/>
              <a:t>      </a:t>
            </a:r>
            <a:r>
              <a:rPr lang="en-US" sz="1400" b="1" dirty="0"/>
              <a:t>c</a:t>
            </a:r>
            <a:r>
              <a:rPr lang="en-US" sz="1400" b="1" dirty="0" smtClean="0"/>
              <a:t>ore </a:t>
            </a:r>
            <a:r>
              <a:rPr lang="en-US" sz="1400" b="1" dirty="0"/>
              <a:t>e</a:t>
            </a:r>
            <a:r>
              <a:rPr lang="en-US" sz="1400" b="1" dirty="0" smtClean="0"/>
              <a:t>nzyme</a:t>
            </a:r>
            <a:endParaRPr lang="en-US" sz="1400" b="1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3810000" y="5745956"/>
            <a:ext cx="0" cy="916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itle 1"/>
          <p:cNvSpPr txBox="1">
            <a:spLocks/>
          </p:cNvSpPr>
          <p:nvPr/>
        </p:nvSpPr>
        <p:spPr>
          <a:xfrm>
            <a:off x="457200" y="762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/>
              <a:t>Replisome</a:t>
            </a:r>
            <a:endParaRPr lang="en-US" dirty="0"/>
          </a:p>
        </p:txBody>
      </p:sp>
      <p:cxnSp>
        <p:nvCxnSpPr>
          <p:cNvPr id="9" name="Straight Arrow Connector 8"/>
          <p:cNvCxnSpPr>
            <a:stCxn id="11" idx="2"/>
          </p:cNvCxnSpPr>
          <p:nvPr/>
        </p:nvCxnSpPr>
        <p:spPr>
          <a:xfrm>
            <a:off x="2242741" y="1228589"/>
            <a:ext cx="878637" cy="7526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52935" y="859257"/>
            <a:ext cx="1979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Replication Fork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2771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DNA Polymerase </a:t>
            </a:r>
            <a:r>
              <a:rPr lang="en-US" dirty="0" smtClean="0">
                <a:latin typeface="Cambria" pitchFamily="18" charset="0"/>
                <a:ea typeface="Batang" pitchFamily="18" charset="-127"/>
                <a:cs typeface="Times New Roman" pitchFamily="18" charset="0"/>
              </a:rPr>
              <a:t>III </a:t>
            </a:r>
            <a:r>
              <a:rPr lang="en-US" dirty="0" smtClean="0"/>
              <a:t>α subunit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27" r="31540"/>
          <a:stretch/>
        </p:blipFill>
        <p:spPr>
          <a:xfrm>
            <a:off x="1752600" y="1434088"/>
            <a:ext cx="5105400" cy="4812888"/>
          </a:xfrm>
        </p:spPr>
      </p:pic>
      <p:cxnSp>
        <p:nvCxnSpPr>
          <p:cNvPr id="8" name="Straight Arrow Connector 7"/>
          <p:cNvCxnSpPr/>
          <p:nvPr/>
        </p:nvCxnSpPr>
        <p:spPr>
          <a:xfrm flipH="1">
            <a:off x="6366933" y="2184400"/>
            <a:ext cx="6096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956777" y="19050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Palm Domain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4648200" y="1905000"/>
            <a:ext cx="53340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895145" y="1600200"/>
            <a:ext cx="1948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Finger  Domain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429000" y="1600200"/>
            <a:ext cx="152400" cy="520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667000" y="12954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Β</a:t>
            </a:r>
            <a:r>
              <a:rPr lang="en-US" dirty="0" smtClean="0"/>
              <a:t>-Binding Domain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39352" y="2190044"/>
            <a:ext cx="14922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C-terminal</a:t>
            </a:r>
          </a:p>
          <a:p>
            <a:r>
              <a:rPr lang="en-US" dirty="0" smtClean="0"/>
              <a:t>Domain (CTD)</a:t>
            </a:r>
            <a:endParaRPr lang="en-US" dirty="0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447800" y="2451015"/>
            <a:ext cx="990600" cy="381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2667000" y="4114800"/>
            <a:ext cx="8382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842909" y="3944034"/>
            <a:ext cx="1190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Thumb Domain</a:t>
            </a:r>
            <a:endParaRPr lang="en-US" dirty="0"/>
          </a:p>
        </p:txBody>
      </p:sp>
      <p:cxnSp>
        <p:nvCxnSpPr>
          <p:cNvPr id="31" name="Straight Arrow Connector 30"/>
          <p:cNvCxnSpPr/>
          <p:nvPr/>
        </p:nvCxnSpPr>
        <p:spPr>
          <a:xfrm flipH="1" flipV="1">
            <a:off x="5181600" y="4800600"/>
            <a:ext cx="9144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172200" y="5257800"/>
            <a:ext cx="259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Polymerase and </a:t>
            </a:r>
            <a:r>
              <a:rPr lang="en-US" dirty="0" err="1"/>
              <a:t>H</a:t>
            </a:r>
            <a:r>
              <a:rPr lang="en-US" dirty="0" err="1" smtClean="0"/>
              <a:t>istidinol</a:t>
            </a:r>
            <a:r>
              <a:rPr lang="en-US" dirty="0" smtClean="0"/>
              <a:t> Phosphatase (PHP)</a:t>
            </a:r>
          </a:p>
          <a:p>
            <a:r>
              <a:rPr lang="en-US" dirty="0" smtClean="0"/>
              <a:t>Domain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1344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Domains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71600"/>
            <a:ext cx="8077199" cy="4827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6553200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(Bailey, 2006)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314766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nformation after dna.jpg"/>
          <p:cNvPicPr>
            <a:picLocks noChangeAspect="1"/>
          </p:cNvPicPr>
          <p:nvPr/>
        </p:nvPicPr>
        <p:blipFill>
          <a:blip r:embed="rId3" cstate="print"/>
          <a:srcRect l="24703" t="-1356" r="35833"/>
          <a:stretch>
            <a:fillRect/>
          </a:stretch>
        </p:blipFill>
        <p:spPr>
          <a:xfrm>
            <a:off x="4267200" y="1472184"/>
            <a:ext cx="4615522" cy="53858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Polymerase and </a:t>
            </a:r>
            <a:r>
              <a:rPr lang="en-US" dirty="0" err="1" smtClean="0"/>
              <a:t>Histidinol</a:t>
            </a:r>
            <a:r>
              <a:rPr lang="en-US" dirty="0" smtClean="0"/>
              <a:t> Phosphatase (PHP) Domain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029200" cy="3459163"/>
          </a:xfrm>
        </p:spPr>
        <p:txBody>
          <a:bodyPr/>
          <a:lstStyle/>
          <a:p>
            <a:r>
              <a:rPr lang="en-US" dirty="0" smtClean="0"/>
              <a:t>Residues 1-285</a:t>
            </a:r>
          </a:p>
          <a:p>
            <a:r>
              <a:rPr lang="en-US" dirty="0" smtClean="0"/>
              <a:t>Forms part of DNA exit channel </a:t>
            </a:r>
          </a:p>
          <a:p>
            <a:r>
              <a:rPr lang="en-US" dirty="0" smtClean="0"/>
              <a:t>Possible site for proof reading activity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Oval 4"/>
          <p:cNvSpPr/>
          <p:nvPr/>
        </p:nvSpPr>
        <p:spPr>
          <a:xfrm rot="18124003">
            <a:off x="5049210" y="4522001"/>
            <a:ext cx="1989321" cy="24483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alm w dna.jpg"/>
          <p:cNvPicPr>
            <a:picLocks noChangeAspect="1"/>
          </p:cNvPicPr>
          <p:nvPr/>
        </p:nvPicPr>
        <p:blipFill>
          <a:blip r:embed="rId3" cstate="print"/>
          <a:srcRect l="25000" r="30000"/>
          <a:stretch>
            <a:fillRect/>
          </a:stretch>
        </p:blipFill>
        <p:spPr>
          <a:xfrm>
            <a:off x="3581400" y="1295400"/>
            <a:ext cx="5246870" cy="52975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Palm Domain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5334000" cy="4525963"/>
          </a:xfrm>
        </p:spPr>
        <p:txBody>
          <a:bodyPr/>
          <a:lstStyle/>
          <a:p>
            <a:r>
              <a:rPr lang="en-US" dirty="0" smtClean="0"/>
              <a:t>Residues 286-492, 575-622</a:t>
            </a:r>
          </a:p>
          <a:p>
            <a:r>
              <a:rPr lang="en-US" dirty="0" smtClean="0"/>
              <a:t>Site of catalysis</a:t>
            </a:r>
          </a:p>
          <a:p>
            <a:r>
              <a:rPr lang="en-US" dirty="0" smtClean="0"/>
              <a:t>Incoming nucleotide positioning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5715000" y="4114800"/>
            <a:ext cx="3124200" cy="2209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humb.jpg"/>
          <p:cNvPicPr>
            <a:picLocks noChangeAspect="1"/>
          </p:cNvPicPr>
          <p:nvPr/>
        </p:nvPicPr>
        <p:blipFill>
          <a:blip r:embed="rId2" cstate="print"/>
          <a:srcRect l="24167" r="35000"/>
          <a:stretch>
            <a:fillRect/>
          </a:stretch>
        </p:blipFill>
        <p:spPr>
          <a:xfrm>
            <a:off x="3886200" y="1142999"/>
            <a:ext cx="4876800" cy="54263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Thumb Domain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Residues 493-574</a:t>
            </a:r>
          </a:p>
          <a:p>
            <a:r>
              <a:rPr lang="en-US" dirty="0" smtClean="0"/>
              <a:t>Forms part of DNA exit channel</a:t>
            </a:r>
          </a:p>
          <a:p>
            <a:r>
              <a:rPr lang="en-US" dirty="0" smtClean="0"/>
              <a:t>DNA interaction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5105400" y="2895600"/>
            <a:ext cx="1752600" cy="2438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ingers.jpg"/>
          <p:cNvPicPr>
            <a:picLocks noChangeAspect="1"/>
          </p:cNvPicPr>
          <p:nvPr/>
        </p:nvPicPr>
        <p:blipFill>
          <a:blip r:embed="rId2" cstate="print"/>
          <a:srcRect l="19167" r="33333"/>
          <a:stretch>
            <a:fillRect/>
          </a:stretch>
        </p:blipFill>
        <p:spPr>
          <a:xfrm>
            <a:off x="3352800" y="1414676"/>
            <a:ext cx="5334000" cy="51020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Fingers Domain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4038600" cy="4525963"/>
          </a:xfrm>
        </p:spPr>
        <p:txBody>
          <a:bodyPr/>
          <a:lstStyle/>
          <a:p>
            <a:r>
              <a:rPr lang="en-US" dirty="0" smtClean="0"/>
              <a:t>Residues 623-825</a:t>
            </a:r>
          </a:p>
          <a:p>
            <a:r>
              <a:rPr lang="en-US" dirty="0" smtClean="0"/>
              <a:t>NTP positioning</a:t>
            </a:r>
          </a:p>
          <a:p>
            <a:r>
              <a:rPr lang="en-US" dirty="0" err="1" smtClean="0"/>
              <a:t>Deoxyribonucleotide</a:t>
            </a:r>
            <a:r>
              <a:rPr lang="en-US" dirty="0" smtClean="0"/>
              <a:t> selection</a:t>
            </a:r>
          </a:p>
          <a:p>
            <a:r>
              <a:rPr lang="en-US" dirty="0" smtClean="0"/>
              <a:t>Forms part of </a:t>
            </a:r>
          </a:p>
          <a:p>
            <a:pPr>
              <a:buNone/>
            </a:pPr>
            <a:r>
              <a:rPr lang="en-US" dirty="0" smtClean="0"/>
              <a:t>	cleft of active site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6248400" y="3200400"/>
            <a:ext cx="2590800" cy="2286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tabinding.jpg"/>
          <p:cNvPicPr>
            <a:picLocks noChangeAspect="1"/>
          </p:cNvPicPr>
          <p:nvPr/>
        </p:nvPicPr>
        <p:blipFill>
          <a:blip r:embed="rId2" cstate="print"/>
          <a:srcRect l="20833" r="30000"/>
          <a:stretch>
            <a:fillRect/>
          </a:stretch>
        </p:blipFill>
        <p:spPr>
          <a:xfrm>
            <a:off x="4191000" y="1600200"/>
            <a:ext cx="4724400" cy="43657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l-GR" dirty="0" smtClean="0"/>
              <a:t>β</a:t>
            </a:r>
            <a:r>
              <a:rPr lang="en-US" dirty="0" smtClean="0"/>
              <a:t>-binding Domain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958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Residues 836-1012</a:t>
            </a:r>
          </a:p>
          <a:p>
            <a:r>
              <a:rPr lang="en-US" dirty="0" smtClean="0"/>
              <a:t>Binding of </a:t>
            </a:r>
            <a:r>
              <a:rPr lang="el-GR" dirty="0" smtClean="0"/>
              <a:t>β</a:t>
            </a:r>
            <a:r>
              <a:rPr lang="en-US" dirty="0" smtClean="0"/>
              <a:t>-sliding clamp</a:t>
            </a:r>
          </a:p>
          <a:p>
            <a:pPr lvl="1"/>
            <a:r>
              <a:rPr lang="en-US" dirty="0" smtClean="0"/>
              <a:t>Internal </a:t>
            </a:r>
            <a:r>
              <a:rPr lang="el-GR" dirty="0" smtClean="0"/>
              <a:t>β</a:t>
            </a:r>
            <a:r>
              <a:rPr lang="en-US" dirty="0" smtClean="0"/>
              <a:t>-binding site Residues 975-979</a:t>
            </a:r>
          </a:p>
          <a:p>
            <a:r>
              <a:rPr lang="en-US" dirty="0" smtClean="0"/>
              <a:t>Positioning of </a:t>
            </a:r>
            <a:r>
              <a:rPr lang="en-US" dirty="0" err="1" smtClean="0"/>
              <a:t>dsDNA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5334000" y="1600200"/>
            <a:ext cx="2590800" cy="2133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td.jpg"/>
          <p:cNvPicPr>
            <a:picLocks noChangeAspect="1"/>
          </p:cNvPicPr>
          <p:nvPr/>
        </p:nvPicPr>
        <p:blipFill>
          <a:blip r:embed="rId3" cstate="print"/>
          <a:srcRect l="21667" r="37500"/>
          <a:stretch>
            <a:fillRect/>
          </a:stretch>
        </p:blipFill>
        <p:spPr>
          <a:xfrm>
            <a:off x="4572000" y="1770824"/>
            <a:ext cx="4572000" cy="508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C-Terminal Domain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Residues 1013-1220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/>
              <a:t>Oligonucleotide binding (OB) Fold</a:t>
            </a:r>
          </a:p>
          <a:p>
            <a:pPr lvl="1"/>
            <a:r>
              <a:rPr lang="en-US" dirty="0" err="1" smtClean="0"/>
              <a:t>ssDNA</a:t>
            </a:r>
            <a:r>
              <a:rPr lang="en-US" dirty="0" smtClean="0"/>
              <a:t> binding</a:t>
            </a:r>
          </a:p>
          <a:p>
            <a:r>
              <a:rPr lang="en-US" dirty="0" smtClean="0"/>
              <a:t>C-terminal </a:t>
            </a:r>
            <a:r>
              <a:rPr lang="el-GR" dirty="0" smtClean="0"/>
              <a:t>β </a:t>
            </a:r>
            <a:r>
              <a:rPr lang="en-US" dirty="0" smtClean="0"/>
              <a:t>binding site</a:t>
            </a:r>
          </a:p>
          <a:p>
            <a:r>
              <a:rPr lang="en-US" dirty="0" smtClean="0"/>
              <a:t>τ-subunit interaction</a:t>
            </a:r>
          </a:p>
          <a:p>
            <a:endParaRPr lang="en-US" dirty="0" smtClean="0"/>
          </a:p>
        </p:txBody>
      </p:sp>
      <p:sp>
        <p:nvSpPr>
          <p:cNvPr id="5" name="Oval 4"/>
          <p:cNvSpPr/>
          <p:nvPr/>
        </p:nvSpPr>
        <p:spPr>
          <a:xfrm>
            <a:off x="6324600" y="1752600"/>
            <a:ext cx="2133600" cy="2514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67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DNA Interactions</a:t>
            </a:r>
            <a:endParaRPr lang="en-US" dirty="0"/>
          </a:p>
        </p:txBody>
      </p:sp>
      <p:pic>
        <p:nvPicPr>
          <p:cNvPr id="5" name="Content Placeholder 4" descr="dna interaction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6667" r="41667"/>
          <a:stretch>
            <a:fillRect/>
          </a:stretch>
        </p:blipFill>
        <p:spPr>
          <a:xfrm>
            <a:off x="33867" y="914400"/>
            <a:ext cx="5054477" cy="5511539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524000"/>
            <a:ext cx="4191000" cy="2802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8600" y="6553200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(Bailey, 2006)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nformation after dna.jpg"/>
          <p:cNvPicPr>
            <a:picLocks noChangeAspect="1"/>
          </p:cNvPicPr>
          <p:nvPr/>
        </p:nvPicPr>
        <p:blipFill>
          <a:blip r:embed="rId2" cstate="print"/>
          <a:srcRect l="24703" t="-1356" r="35833"/>
          <a:stretch>
            <a:fillRect/>
          </a:stretch>
        </p:blipFill>
        <p:spPr>
          <a:xfrm>
            <a:off x="4528478" y="1143000"/>
            <a:ext cx="4615522" cy="5385816"/>
          </a:xfrm>
          <a:prstGeom prst="rect">
            <a:avLst/>
          </a:prstGeom>
        </p:spPr>
      </p:pic>
      <p:pic>
        <p:nvPicPr>
          <p:cNvPr id="5" name="Picture 4" descr="conformation before dna.jpg"/>
          <p:cNvPicPr>
            <a:picLocks noChangeAspect="1"/>
          </p:cNvPicPr>
          <p:nvPr/>
        </p:nvPicPr>
        <p:blipFill>
          <a:blip r:embed="rId3" cstate="print"/>
          <a:srcRect l="30833" r="32500"/>
          <a:stretch>
            <a:fillRect/>
          </a:stretch>
        </p:blipFill>
        <p:spPr>
          <a:xfrm>
            <a:off x="0" y="1219200"/>
            <a:ext cx="4243167" cy="52578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Conformational Changes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Conformational Changes</a:t>
            </a:r>
            <a:endParaRPr lang="en-US" dirty="0"/>
          </a:p>
        </p:txBody>
      </p:sp>
      <p:pic>
        <p:nvPicPr>
          <p:cNvPr id="4" name="NIHMS74923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 cstate="print"/>
          <a:srcRect l="5970" t="7463" r="4478" b="5970"/>
          <a:stretch>
            <a:fillRect/>
          </a:stretch>
        </p:blipFill>
        <p:spPr>
          <a:xfrm>
            <a:off x="2286000" y="1447800"/>
            <a:ext cx="5105400" cy="4935220"/>
          </a:xfrm>
          <a:prstGeom prst="rect">
            <a:avLst/>
          </a:prstGeom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93511" y="6539299"/>
            <a:ext cx="236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(Wing, 2008)</a:t>
            </a:r>
            <a:endParaRPr lang="en-US" sz="1200" dirty="0"/>
          </a:p>
        </p:txBody>
      </p:sp>
      <p:pic>
        <p:nvPicPr>
          <p:cNvPr id="5" name="14 Taq Poly MSOE Presentation_4.avi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762000" y="-381000"/>
            <a:ext cx="7620000" cy="762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0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1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0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16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Conformational Changes 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57400"/>
            <a:ext cx="8458199" cy="376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85800" y="2990144"/>
            <a:ext cx="6858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609144" y="3142544"/>
            <a:ext cx="5334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153833" y="4580467"/>
            <a:ext cx="667456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28600" y="6553200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(Bailey, 2006)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282350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Nucleotide Channels</a:t>
            </a:r>
            <a:endParaRPr lang="en-US" dirty="0"/>
          </a:p>
        </p:txBody>
      </p:sp>
      <p:pic>
        <p:nvPicPr>
          <p:cNvPr id="4" name="Picture 3" descr="Entry_Channel.png"/>
          <p:cNvPicPr>
            <a:picLocks noChangeAspect="1"/>
          </p:cNvPicPr>
          <p:nvPr/>
        </p:nvPicPr>
        <p:blipFill>
          <a:blip r:embed="rId2" cstate="print"/>
          <a:srcRect l="23393" t="14323" r="40417" b="34522"/>
          <a:stretch>
            <a:fillRect/>
          </a:stretch>
        </p:blipFill>
        <p:spPr>
          <a:xfrm>
            <a:off x="4848578" y="2063532"/>
            <a:ext cx="3697224" cy="2888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0089" y="1905000"/>
            <a:ext cx="3962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 smtClean="0"/>
              <a:t>Nucleotide Entry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Incoming nucleotides enter in a groove between the PHP, Palm and Fingers domains.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/>
              <a:t> </a:t>
            </a:r>
            <a:r>
              <a:rPr lang="en-US" sz="2400" dirty="0" err="1" smtClean="0"/>
              <a:t>Arginine</a:t>
            </a:r>
            <a:r>
              <a:rPr lang="en-US" sz="2400" dirty="0" smtClean="0"/>
              <a:t> moieties interact with </a:t>
            </a:r>
            <a:r>
              <a:rPr lang="en-US" sz="2400" dirty="0" err="1" smtClean="0"/>
              <a:t>triphosphate</a:t>
            </a:r>
            <a:r>
              <a:rPr lang="en-US" sz="2400" dirty="0" smtClean="0"/>
              <a:t> to provide “base forward” orientation.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209310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Nucleotide Channels</a:t>
            </a:r>
            <a:endParaRPr lang="en-US" dirty="0"/>
          </a:p>
        </p:txBody>
      </p:sp>
      <p:pic>
        <p:nvPicPr>
          <p:cNvPr id="4" name="Picture 3" descr="Escape_Channel.png"/>
          <p:cNvPicPr>
            <a:picLocks noChangeAspect="1"/>
          </p:cNvPicPr>
          <p:nvPr/>
        </p:nvPicPr>
        <p:blipFill>
          <a:blip r:embed="rId2" cstate="print"/>
          <a:srcRect l="25167" t="20147" r="39785" b="30314"/>
          <a:stretch>
            <a:fillRect/>
          </a:stretch>
        </p:blipFill>
        <p:spPr>
          <a:xfrm>
            <a:off x="4724400" y="2297875"/>
            <a:ext cx="3810000" cy="29765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1524000"/>
            <a:ext cx="3886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 smtClean="0"/>
              <a:t>Nucleotide Escape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Hypothesized escape path for incorrect nucleotides between Thumb and Fingers domains.</a:t>
            </a:r>
          </a:p>
          <a:p>
            <a:pPr>
              <a:buFont typeface="Arial" pitchFamily="34" charset="0"/>
              <a:buChar char="•"/>
            </a:pPr>
            <a:endParaRPr lang="en-US" sz="2400" dirty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 smtClean="0"/>
              <a:t>Arginine</a:t>
            </a:r>
            <a:r>
              <a:rPr lang="en-US" sz="2400" dirty="0" smtClean="0"/>
              <a:t> residues prevent exit through the entry channel.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Exact mechanism of expulsion is undetermined.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86852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Pre-Catalytic Positioning and Selection</a:t>
            </a:r>
            <a:endParaRPr lang="en-US" dirty="0"/>
          </a:p>
        </p:txBody>
      </p:sp>
      <p:pic>
        <p:nvPicPr>
          <p:cNvPr id="34" name="Content Placeholder 3" descr="Arg_Positioning.png"/>
          <p:cNvPicPr>
            <a:picLocks noChangeAspect="1"/>
          </p:cNvPicPr>
          <p:nvPr/>
        </p:nvPicPr>
        <p:blipFill>
          <a:blip r:embed="rId3" cstate="print"/>
          <a:srcRect l="25202" t="26385" r="39956"/>
          <a:stretch>
            <a:fillRect/>
          </a:stretch>
        </p:blipFill>
        <p:spPr>
          <a:xfrm>
            <a:off x="6044586" y="4007644"/>
            <a:ext cx="1981200" cy="2313622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4533838" y="1196922"/>
            <a:ext cx="3657600" cy="2667000"/>
            <a:chOff x="5181600" y="685800"/>
            <a:chExt cx="3505200" cy="2743200"/>
          </a:xfrm>
        </p:grpSpPr>
        <p:pic>
          <p:nvPicPr>
            <p:cNvPr id="36" name="Picture 35" descr="GS_Gamma.png"/>
            <p:cNvPicPr>
              <a:picLocks noChangeAspect="1"/>
            </p:cNvPicPr>
            <p:nvPr/>
          </p:nvPicPr>
          <p:blipFill>
            <a:blip r:embed="rId4" cstate="print"/>
            <a:srcRect r="20000"/>
            <a:stretch>
              <a:fillRect/>
            </a:stretch>
          </p:blipFill>
          <p:spPr>
            <a:xfrm>
              <a:off x="6248400" y="685800"/>
              <a:ext cx="2438400" cy="2397644"/>
            </a:xfrm>
            <a:prstGeom prst="rect">
              <a:avLst/>
            </a:prstGeom>
          </p:spPr>
        </p:pic>
        <p:cxnSp>
          <p:nvCxnSpPr>
            <p:cNvPr id="37" name="Straight Arrow Connector 36"/>
            <p:cNvCxnSpPr/>
            <p:nvPr/>
          </p:nvCxnSpPr>
          <p:spPr>
            <a:xfrm>
              <a:off x="6096000" y="1981200"/>
              <a:ext cx="12192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/>
            <p:cNvCxnSpPr/>
            <p:nvPr/>
          </p:nvCxnSpPr>
          <p:spPr>
            <a:xfrm>
              <a:off x="6096000" y="2209800"/>
              <a:ext cx="1143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>
              <a:off x="7162800" y="1752600"/>
              <a:ext cx="304800" cy="22860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flipH="1">
              <a:off x="6096000" y="1752600"/>
              <a:ext cx="1066800" cy="0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 flipV="1">
              <a:off x="7772400" y="2209800"/>
              <a:ext cx="0" cy="99060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5181600" y="1600200"/>
              <a:ext cx="9622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 smtClean="0"/>
                <a:t>γ</a:t>
              </a:r>
              <a:r>
                <a:rPr lang="en-US" sz="1200" dirty="0" smtClean="0"/>
                <a:t>-phosphate</a:t>
              </a:r>
              <a:endParaRPr lang="en-US" sz="12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638800" y="1828800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G425</a:t>
              </a:r>
              <a:endParaRPr lang="en-US" sz="12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638800" y="2057400"/>
              <a:ext cx="52610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 S426</a:t>
              </a:r>
              <a:endParaRPr lang="en-US" sz="1200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543800" y="3152001"/>
              <a:ext cx="50366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R767</a:t>
              </a:r>
              <a:endParaRPr lang="en-US" sz="1200" dirty="0"/>
            </a:p>
          </p:txBody>
        </p:sp>
      </p:grpSp>
      <p:cxnSp>
        <p:nvCxnSpPr>
          <p:cNvPr id="46" name="Straight Arrow Connector 45"/>
          <p:cNvCxnSpPr/>
          <p:nvPr/>
        </p:nvCxnSpPr>
        <p:spPr>
          <a:xfrm flipV="1">
            <a:off x="6425586" y="4998244"/>
            <a:ext cx="0" cy="14478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196986" y="6369844"/>
            <a:ext cx="5004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K616</a:t>
            </a:r>
            <a:endParaRPr lang="en-US" sz="1200" dirty="0"/>
          </a:p>
        </p:txBody>
      </p:sp>
      <p:sp>
        <p:nvSpPr>
          <p:cNvPr id="48" name="TextBox 47"/>
          <p:cNvSpPr txBox="1"/>
          <p:nvPr/>
        </p:nvSpPr>
        <p:spPr>
          <a:xfrm>
            <a:off x="533400" y="1467111"/>
            <a:ext cx="35636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 smtClean="0"/>
              <a:t>Substrate Positioning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Incoming NTP is held in position by absolutely conserved </a:t>
            </a:r>
            <a:r>
              <a:rPr lang="en-US" sz="2400" dirty="0" err="1" smtClean="0"/>
              <a:t>Gly:Ser-motif</a:t>
            </a:r>
            <a:r>
              <a:rPr lang="en-US" sz="2400" dirty="0" smtClean="0"/>
              <a:t> (G425, S426) and arginine (R767) interactions with </a:t>
            </a:r>
            <a:r>
              <a:rPr lang="el-GR" sz="2400" dirty="0" smtClean="0"/>
              <a:t>γ</a:t>
            </a:r>
            <a:r>
              <a:rPr lang="en-US" sz="2400" dirty="0" smtClean="0"/>
              <a:t>-phosphate.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3’ end of DNA daughter strand positioned by K616, a lysine residue, salt bridge with previous phosphate.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60289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Pre-Catalytic Positioning and Selection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953000" y="1742321"/>
            <a:ext cx="4234949" cy="3612399"/>
            <a:chOff x="215819" y="2819096"/>
            <a:chExt cx="4327015" cy="342227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5652" t="23209" r="42257" b="16668"/>
            <a:stretch/>
          </p:blipFill>
          <p:spPr>
            <a:xfrm>
              <a:off x="215819" y="3221579"/>
              <a:ext cx="3776225" cy="3019792"/>
            </a:xfrm>
            <a:prstGeom prst="rect">
              <a:avLst/>
            </a:prstGeom>
          </p:spPr>
        </p:pic>
        <p:cxnSp>
          <p:nvCxnSpPr>
            <p:cNvPr id="6" name="Straight Arrow Connector 5"/>
            <p:cNvCxnSpPr>
              <a:stCxn id="9" idx="1"/>
            </p:cNvCxnSpPr>
            <p:nvPr/>
          </p:nvCxnSpPr>
          <p:spPr>
            <a:xfrm flipH="1">
              <a:off x="2438401" y="3550729"/>
              <a:ext cx="1571033" cy="42654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>
              <a:stCxn id="10" idx="1"/>
            </p:cNvCxnSpPr>
            <p:nvPr/>
          </p:nvCxnSpPr>
          <p:spPr>
            <a:xfrm flipH="1">
              <a:off x="2562350" y="3838771"/>
              <a:ext cx="1429694" cy="57823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>
              <a:off x="2168652" y="3078345"/>
              <a:ext cx="0" cy="1713347"/>
            </a:xfrm>
            <a:prstGeom prst="straightConnector1">
              <a:avLst/>
            </a:prstGeom>
            <a:ln cap="flat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009434" y="3412230"/>
              <a:ext cx="533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 smtClean="0"/>
                <a:t>Y821</a:t>
              </a:r>
              <a:endParaRPr lang="en-US" sz="12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992044" y="3700271"/>
              <a:ext cx="5164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H817</a:t>
              </a:r>
              <a:endParaRPr lang="en-US" sz="12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774955" y="2819096"/>
              <a:ext cx="78739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2’ Carbon</a:t>
              </a:r>
              <a:endParaRPr lang="en-US" sz="1200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09600" y="2015972"/>
            <a:ext cx="4343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 smtClean="0"/>
              <a:t>Nucleotide Selection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 smtClean="0"/>
              <a:t>Deoxyribose</a:t>
            </a:r>
            <a:r>
              <a:rPr lang="en-US" sz="2400" dirty="0" smtClean="0"/>
              <a:t> selection is performed by a </a:t>
            </a:r>
            <a:r>
              <a:rPr lang="en-US" sz="2400" dirty="0" err="1" smtClean="0"/>
              <a:t>histidine</a:t>
            </a:r>
            <a:r>
              <a:rPr lang="en-US" sz="2400" dirty="0" smtClean="0"/>
              <a:t> residue (H817) and a tyrosine residue (Y821) through polar and steric interference.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Mismatch in base or sugar type results in misalignment, preventing catalysis.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21704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olymerization_Mec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981200"/>
            <a:ext cx="4631559" cy="304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34962"/>
          </a:xfrm>
        </p:spPr>
        <p:txBody>
          <a:bodyPr>
            <a:noAutofit/>
          </a:bodyPr>
          <a:lstStyle/>
          <a:p>
            <a:r>
              <a:rPr lang="en-US" sz="4000" dirty="0" smtClean="0"/>
              <a:t>Catalysis</a:t>
            </a:r>
            <a:endParaRPr lang="en-US" sz="4000" dirty="0"/>
          </a:p>
        </p:txBody>
      </p:sp>
      <p:pic>
        <p:nvPicPr>
          <p:cNvPr id="6" name="Picture 5" descr="polIIIa_ternary.png"/>
          <p:cNvPicPr>
            <a:picLocks noChangeAspect="1"/>
          </p:cNvPicPr>
          <p:nvPr/>
        </p:nvPicPr>
        <p:blipFill rotWithShape="1">
          <a:blip r:embed="rId3" cstate="print"/>
          <a:srcRect l="-3011" t="10615" r="45297" b="1536"/>
          <a:stretch/>
        </p:blipFill>
        <p:spPr>
          <a:xfrm>
            <a:off x="4936359" y="689607"/>
            <a:ext cx="2683641" cy="48146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2315" y="4828401"/>
            <a:ext cx="5148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D463</a:t>
            </a:r>
            <a:endParaRPr lang="en-US" sz="1200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844557" y="4267200"/>
            <a:ext cx="0" cy="9906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762137" y="4419600"/>
            <a:ext cx="0" cy="8382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39757" y="5181600"/>
            <a:ext cx="669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Metal B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1533537" y="5181600"/>
            <a:ext cx="6756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Metal A</a:t>
            </a:r>
            <a:endParaRPr lang="en-US" sz="120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6116665" y="3629747"/>
            <a:ext cx="585757" cy="1885170"/>
          </a:xfrm>
          <a:prstGeom prst="straightConnector1">
            <a:avLst/>
          </a:prstGeom>
          <a:ln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6496957" y="3718012"/>
            <a:ext cx="634242" cy="2088976"/>
          </a:xfrm>
          <a:prstGeom prst="straightConnector1">
            <a:avLst/>
          </a:prstGeom>
          <a:ln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681951" y="5514917"/>
            <a:ext cx="6756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Metal A</a:t>
            </a:r>
            <a:endParaRPr lang="en-US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6162314" y="5806988"/>
            <a:ext cx="669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Metal B</a:t>
            </a:r>
            <a:endParaRPr lang="en-US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6516353"/>
            <a:ext cx="42383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(</a:t>
            </a:r>
            <a:r>
              <a:rPr lang="en-US" sz="1200" dirty="0" err="1" smtClean="0"/>
              <a:t>Lehninger</a:t>
            </a:r>
            <a:r>
              <a:rPr lang="en-US" sz="1200" dirty="0" smtClean="0"/>
              <a:t>, 2008; Bailey, 2006)</a:t>
            </a:r>
            <a:endParaRPr lang="en-US" sz="1200" dirty="0"/>
          </a:p>
        </p:txBody>
      </p:sp>
      <p:sp>
        <p:nvSpPr>
          <p:cNvPr id="7" name="Rectangle 6"/>
          <p:cNvSpPr/>
          <p:nvPr/>
        </p:nvSpPr>
        <p:spPr>
          <a:xfrm>
            <a:off x="6974868" y="1447800"/>
            <a:ext cx="645132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086600" y="1562100"/>
            <a:ext cx="685800" cy="1028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429500" y="2438400"/>
            <a:ext cx="495300" cy="76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5029200" y="3886200"/>
            <a:ext cx="9906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0467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1162"/>
          </a:xfrm>
        </p:spPr>
        <p:txBody>
          <a:bodyPr>
            <a:noAutofit/>
          </a:bodyPr>
          <a:lstStyle/>
          <a:p>
            <a:r>
              <a:rPr lang="en-US" sz="4000" dirty="0" smtClean="0"/>
              <a:t>Catalytic Site Homology</a:t>
            </a:r>
            <a:endParaRPr lang="en-US" sz="4000" dirty="0"/>
          </a:p>
        </p:txBody>
      </p:sp>
      <p:pic>
        <p:nvPicPr>
          <p:cNvPr id="5" name="Picture 4" descr="polIIIa_ternary.png"/>
          <p:cNvPicPr>
            <a:picLocks noChangeAspect="1"/>
          </p:cNvPicPr>
          <p:nvPr/>
        </p:nvPicPr>
        <p:blipFill>
          <a:blip r:embed="rId3" cstate="print"/>
          <a:srcRect t="10688"/>
          <a:stretch>
            <a:fillRect/>
          </a:stretch>
        </p:blipFill>
        <p:spPr>
          <a:xfrm>
            <a:off x="124106" y="857457"/>
            <a:ext cx="4309450" cy="4536462"/>
          </a:xfrm>
          <a:prstGeom prst="rect">
            <a:avLst/>
          </a:prstGeom>
        </p:spPr>
      </p:pic>
      <p:pic>
        <p:nvPicPr>
          <p:cNvPr id="6" name="Picture 5" descr="beta_ternary.png"/>
          <p:cNvPicPr>
            <a:picLocks noChangeAspect="1"/>
          </p:cNvPicPr>
          <p:nvPr/>
        </p:nvPicPr>
        <p:blipFill>
          <a:blip r:embed="rId4" cstate="print"/>
          <a:srcRect t="10372"/>
          <a:stretch>
            <a:fillRect/>
          </a:stretch>
        </p:blipFill>
        <p:spPr>
          <a:xfrm>
            <a:off x="4365910" y="993575"/>
            <a:ext cx="4758942" cy="4400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8037" y="5309015"/>
            <a:ext cx="17856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Taq</a:t>
            </a:r>
            <a:r>
              <a:rPr lang="en-US" sz="1400" dirty="0" smtClean="0"/>
              <a:t> </a:t>
            </a:r>
            <a:r>
              <a:rPr lang="en-US" sz="1400" dirty="0" err="1" smtClean="0"/>
              <a:t>Pol</a:t>
            </a:r>
            <a:r>
              <a:rPr lang="en-US" sz="1400" dirty="0" err="1" smtClean="0">
                <a:latin typeface="Cambria" pitchFamily="18" charset="0"/>
              </a:rPr>
              <a:t>III</a:t>
            </a:r>
            <a:r>
              <a:rPr lang="el-GR" sz="1400" dirty="0" smtClean="0"/>
              <a:t>α</a:t>
            </a:r>
            <a:r>
              <a:rPr lang="en-US" sz="1400" dirty="0" smtClean="0"/>
              <a:t> Active Site</a:t>
            </a:r>
            <a:endParaRPr 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861188" y="5309016"/>
            <a:ext cx="2114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Eukaryotic </a:t>
            </a:r>
            <a:r>
              <a:rPr lang="en-US" sz="1400" dirty="0" err="1" smtClean="0"/>
              <a:t>Pol</a:t>
            </a:r>
            <a:r>
              <a:rPr lang="el-GR" sz="1400" dirty="0" smtClean="0"/>
              <a:t>β</a:t>
            </a:r>
            <a:r>
              <a:rPr lang="en-US" sz="1400" dirty="0" smtClean="0"/>
              <a:t> Active Site</a:t>
            </a:r>
            <a:endParaRPr lang="en-US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6553200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(Bailey, 2006)</a:t>
            </a:r>
            <a:endParaRPr lang="en-US" sz="1200" dirty="0"/>
          </a:p>
        </p:txBody>
      </p:sp>
      <p:sp>
        <p:nvSpPr>
          <p:cNvPr id="9" name="Rectangle 8"/>
          <p:cNvSpPr/>
          <p:nvPr/>
        </p:nvSpPr>
        <p:spPr>
          <a:xfrm>
            <a:off x="1676400" y="4572000"/>
            <a:ext cx="457199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3712" y="3581400"/>
            <a:ext cx="457199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476374" y="2878038"/>
            <a:ext cx="457199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257800" y="3886200"/>
            <a:ext cx="457199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324599" y="4981575"/>
            <a:ext cx="457199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096000" y="3571875"/>
            <a:ext cx="457199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904999" y="1524000"/>
            <a:ext cx="457199" cy="2286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38371" y="1790700"/>
            <a:ext cx="457199" cy="2286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495801" y="2362200"/>
            <a:ext cx="457199" cy="2286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4495800" y="1714500"/>
            <a:ext cx="457199" cy="2286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8446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7" grpId="0" animBg="1"/>
      <p:bldP spid="18" grpId="0" animBg="1"/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Evolutionary Relationships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28600" y="6553200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(Bailey, 2006)</a:t>
            </a:r>
            <a:endParaRPr lang="en-US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8700" y="922443"/>
            <a:ext cx="7391400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2" descr="catalytic_homolog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3000" y="4360968"/>
            <a:ext cx="1567039" cy="2223421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6880485" y="2133600"/>
            <a:ext cx="737584" cy="152400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240967" y="2133600"/>
            <a:ext cx="762000" cy="152400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>
            <a:stCxn id="24" idx="4"/>
          </p:cNvCxnSpPr>
          <p:nvPr/>
        </p:nvCxnSpPr>
        <p:spPr>
          <a:xfrm flipH="1">
            <a:off x="6096001" y="3657600"/>
            <a:ext cx="1153276" cy="63216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25" idx="4"/>
          </p:cNvCxnSpPr>
          <p:nvPr/>
        </p:nvCxnSpPr>
        <p:spPr>
          <a:xfrm>
            <a:off x="4621967" y="3657600"/>
            <a:ext cx="940633" cy="63216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68714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34962"/>
          </a:xfrm>
        </p:spPr>
        <p:txBody>
          <a:bodyPr>
            <a:noAutofit/>
          </a:bodyPr>
          <a:lstStyle/>
          <a:p>
            <a:r>
              <a:rPr lang="en-US" sz="4000" dirty="0" smtClean="0"/>
              <a:t>Comparison and Conclusions</a:t>
            </a:r>
            <a:endParaRPr lang="en-US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3657600"/>
            <a:ext cx="8153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Compared with </a:t>
            </a:r>
            <a:r>
              <a:rPr lang="en-US" dirty="0" err="1" smtClean="0"/>
              <a:t>Pol</a:t>
            </a:r>
            <a:r>
              <a:rPr lang="en-US" dirty="0" err="1" smtClean="0">
                <a:latin typeface="Cambria" pitchFamily="18" charset="0"/>
              </a:rPr>
              <a:t>III</a:t>
            </a:r>
            <a:r>
              <a:rPr lang="el-GR" dirty="0" smtClean="0"/>
              <a:t>α</a:t>
            </a:r>
            <a:r>
              <a:rPr lang="en-US" dirty="0" smtClean="0"/>
              <a:t>, the Pol</a:t>
            </a:r>
            <a:r>
              <a:rPr lang="el-GR" dirty="0" smtClean="0"/>
              <a:t>β</a:t>
            </a:r>
            <a:r>
              <a:rPr lang="en-US" dirty="0" smtClean="0"/>
              <a:t> enzyme is significantly reduced in size.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No crystal structure is determined for a full eukaryotic replicative polymerase molecule.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Analysis of catalytic palm domains shows preliminary support for the hypothesis of multiple independent evolution of replicative polymerases.</a:t>
            </a:r>
          </a:p>
        </p:txBody>
      </p:sp>
      <p:grpSp>
        <p:nvGrpSpPr>
          <p:cNvPr id="8" name="Group 55"/>
          <p:cNvGrpSpPr>
            <a:grpSpLocks/>
          </p:cNvGrpSpPr>
          <p:nvPr/>
        </p:nvGrpSpPr>
        <p:grpSpPr bwMode="auto">
          <a:xfrm>
            <a:off x="292797" y="956776"/>
            <a:ext cx="8588231" cy="2020298"/>
            <a:chOff x="1740320" y="17201453"/>
            <a:chExt cx="10424946" cy="3075681"/>
          </a:xfrm>
        </p:grpSpPr>
        <p:pic>
          <p:nvPicPr>
            <p:cNvPr id="9" name="Picture 16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2664244" y="17201453"/>
              <a:ext cx="2237926" cy="3018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1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10449556" y="17230724"/>
              <a:ext cx="1715710" cy="30259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6287216" y="17251182"/>
              <a:ext cx="2522123" cy="30259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Box 75"/>
            <p:cNvSpPr txBox="1">
              <a:spLocks noChangeArrowheads="1"/>
            </p:cNvSpPr>
            <p:nvPr/>
          </p:nvSpPr>
          <p:spPr bwMode="auto">
            <a:xfrm>
              <a:off x="1740320" y="17759821"/>
              <a:ext cx="1847850" cy="983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800" i="1" dirty="0">
                  <a:latin typeface="Times New Roman" pitchFamily="18" charset="0"/>
                  <a:cs typeface="Times New Roman" pitchFamily="18" charset="0"/>
                </a:rPr>
                <a:t>E. coli </a:t>
              </a:r>
            </a:p>
            <a:p>
              <a:r>
                <a:rPr lang="en-US" sz="1800" dirty="0" err="1">
                  <a:latin typeface="Times New Roman" pitchFamily="18" charset="0"/>
                  <a:cs typeface="Times New Roman" pitchFamily="18" charset="0"/>
                </a:rPr>
                <a:t>PolIII</a:t>
              </a:r>
              <a:r>
                <a:rPr lang="el-GR" sz="1800" dirty="0">
                  <a:latin typeface="Times New Roman" pitchFamily="18" charset="0"/>
                  <a:cs typeface="Times New Roman" pitchFamily="18" charset="0"/>
                </a:rPr>
                <a:t>α</a:t>
              </a:r>
              <a:endParaRPr lang="en-US" sz="1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08"/>
            <p:cNvSpPr txBox="1">
              <a:spLocks noChangeArrowheads="1"/>
            </p:cNvSpPr>
            <p:nvPr/>
          </p:nvSpPr>
          <p:spPr bwMode="auto">
            <a:xfrm>
              <a:off x="5580638" y="17684644"/>
              <a:ext cx="1847850" cy="983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800" i="1" dirty="0" err="1">
                  <a:latin typeface="Times New Roman" pitchFamily="18" charset="0"/>
                  <a:cs typeface="Times New Roman" pitchFamily="18" charset="0"/>
                </a:rPr>
                <a:t>T.aquaticus</a:t>
              </a:r>
              <a:endParaRPr lang="en-US" sz="1800" i="1" dirty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en-US" sz="1800" dirty="0" err="1">
                  <a:latin typeface="Times New Roman" pitchFamily="18" charset="0"/>
                  <a:cs typeface="Times New Roman" pitchFamily="18" charset="0"/>
                </a:rPr>
                <a:t>PolIII</a:t>
              </a:r>
              <a:r>
                <a:rPr lang="el-GR" sz="1800" dirty="0">
                  <a:latin typeface="Times New Roman" pitchFamily="18" charset="0"/>
                  <a:cs typeface="Times New Roman" pitchFamily="18" charset="0"/>
                </a:rPr>
                <a:t>α</a:t>
              </a:r>
              <a:endParaRPr lang="en-US" sz="1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10"/>
            <p:cNvSpPr txBox="1">
              <a:spLocks noChangeArrowheads="1"/>
            </p:cNvSpPr>
            <p:nvPr/>
          </p:nvSpPr>
          <p:spPr bwMode="auto">
            <a:xfrm>
              <a:off x="9893162" y="17684556"/>
              <a:ext cx="1409699" cy="983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1800" dirty="0" smtClean="0">
                  <a:latin typeface="Times New Roman" pitchFamily="18" charset="0"/>
                  <a:cs typeface="Times New Roman" pitchFamily="18" charset="0"/>
                </a:rPr>
                <a:t>Rat</a:t>
              </a:r>
              <a:endParaRPr lang="en-US" sz="1800" i="1" dirty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en-US" sz="1800" dirty="0" err="1">
                  <a:latin typeface="Times New Roman" pitchFamily="18" charset="0"/>
                  <a:cs typeface="Times New Roman" pitchFamily="18" charset="0"/>
                </a:rPr>
                <a:t>Pol</a:t>
              </a:r>
              <a:r>
                <a:rPr lang="el-GR" sz="1800" dirty="0">
                  <a:latin typeface="Times New Roman" pitchFamily="18" charset="0"/>
                  <a:cs typeface="Times New Roman" pitchFamily="18" charset="0"/>
                </a:rPr>
                <a:t>β</a:t>
              </a:r>
              <a:endParaRPr lang="en-US" sz="1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89772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Acknowledgements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297363"/>
          </a:xfrm>
        </p:spPr>
        <p:txBody>
          <a:bodyPr/>
          <a:lstStyle/>
          <a:p>
            <a:pPr marL="0" indent="0" algn="ctr">
              <a:buNone/>
            </a:pPr>
            <a:r>
              <a:rPr lang="en-US" u="sng" dirty="0" smtClean="0"/>
              <a:t>UWM</a:t>
            </a:r>
          </a:p>
          <a:p>
            <a:r>
              <a:rPr lang="en-US" dirty="0" smtClean="0"/>
              <a:t>Steven </a:t>
            </a:r>
            <a:r>
              <a:rPr lang="en-US" dirty="0" err="1" smtClean="0"/>
              <a:t>Forst</a:t>
            </a:r>
            <a:r>
              <a:rPr lang="en-US" dirty="0" smtClean="0"/>
              <a:t>, Ph.D.</a:t>
            </a:r>
          </a:p>
          <a:p>
            <a:r>
              <a:rPr lang="en-US" dirty="0" smtClean="0"/>
              <a:t>Catherine </a:t>
            </a:r>
            <a:r>
              <a:rPr lang="en-US" dirty="0" err="1" smtClean="0"/>
              <a:t>Dornfeld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4038600" cy="4373563"/>
          </a:xfrm>
        </p:spPr>
        <p:txBody>
          <a:bodyPr/>
          <a:lstStyle/>
          <a:p>
            <a:pPr marL="0" indent="0" algn="ctr">
              <a:buNone/>
            </a:pPr>
            <a:r>
              <a:rPr lang="en-US" u="sng" dirty="0" smtClean="0"/>
              <a:t>MSOE</a:t>
            </a:r>
          </a:p>
          <a:p>
            <a:r>
              <a:rPr lang="en-US" dirty="0" smtClean="0"/>
              <a:t>CREST Program</a:t>
            </a:r>
          </a:p>
          <a:p>
            <a:r>
              <a:rPr lang="en-US" dirty="0" smtClean="0"/>
              <a:t>Margaret </a:t>
            </a:r>
            <a:r>
              <a:rPr lang="en-US" dirty="0" err="1"/>
              <a:t>Franzen</a:t>
            </a:r>
            <a:r>
              <a:rPr lang="en-US" dirty="0"/>
              <a:t>, Ph.D</a:t>
            </a:r>
            <a:r>
              <a:rPr lang="en-US" dirty="0" smtClean="0"/>
              <a:t>.</a:t>
            </a:r>
          </a:p>
          <a:p>
            <a:r>
              <a:rPr lang="en-US" dirty="0"/>
              <a:t>Tim Herman, Ph.D</a:t>
            </a:r>
            <a:r>
              <a:rPr lang="en-US" dirty="0" smtClean="0"/>
              <a:t>.</a:t>
            </a:r>
          </a:p>
          <a:p>
            <a:r>
              <a:rPr lang="en-US" dirty="0"/>
              <a:t>Center for </a:t>
            </a:r>
            <a:r>
              <a:rPr lang="en-US" dirty="0" err="1"/>
              <a:t>BioMolecular</a:t>
            </a:r>
            <a:r>
              <a:rPr lang="en-US" dirty="0"/>
              <a:t> Modeling</a:t>
            </a:r>
          </a:p>
        </p:txBody>
      </p:sp>
    </p:spTree>
    <p:extLst>
      <p:ext uri="{BB962C8B-B14F-4D97-AF65-F5344CB8AC3E}">
        <p14:creationId xmlns:p14="http://schemas.microsoft.com/office/powerpoint/2010/main" xmlns="" val="193210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>
            <a:normAutofit fontScale="47500" lnSpcReduction="20000"/>
          </a:bodyPr>
          <a:lstStyle/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dirty="0"/>
              <a:t>Bailey S, Wing RA, </a:t>
            </a:r>
            <a:r>
              <a:rPr lang="en-US" dirty="0" err="1"/>
              <a:t>Steitz</a:t>
            </a:r>
            <a:r>
              <a:rPr lang="en-US" dirty="0"/>
              <a:t> TA. The structure of </a:t>
            </a:r>
            <a:r>
              <a:rPr lang="en-US" i="1" dirty="0"/>
              <a:t>T. </a:t>
            </a:r>
            <a:r>
              <a:rPr lang="en-US" i="1" dirty="0" err="1"/>
              <a:t>aquaticus</a:t>
            </a:r>
            <a:r>
              <a:rPr lang="en-US" dirty="0"/>
              <a:t> DNA polymerase III is distinct from </a:t>
            </a:r>
            <a:r>
              <a:rPr lang="en-US" dirty="0" smtClean="0"/>
              <a:t>eukaryotic </a:t>
            </a:r>
            <a:r>
              <a:rPr lang="en-US" dirty="0"/>
              <a:t>replicative DNA polymerases. </a:t>
            </a:r>
            <a:r>
              <a:rPr lang="en-US" i="1" dirty="0"/>
              <a:t>Cell</a:t>
            </a:r>
            <a:r>
              <a:rPr lang="en-US" dirty="0"/>
              <a:t>. 2006; 126:893–904.</a:t>
            </a:r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dirty="0"/>
              <a:t> </a:t>
            </a:r>
            <a:endParaRPr lang="en-US" dirty="0" smtClean="0"/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dirty="0" err="1" smtClean="0"/>
              <a:t>Lamers</a:t>
            </a:r>
            <a:r>
              <a:rPr lang="en-US" dirty="0" smtClean="0"/>
              <a:t> </a:t>
            </a:r>
            <a:r>
              <a:rPr lang="en-US" dirty="0"/>
              <a:t>MH, </a:t>
            </a:r>
            <a:r>
              <a:rPr lang="en-US" dirty="0" err="1"/>
              <a:t>Georgescu</a:t>
            </a:r>
            <a:r>
              <a:rPr lang="en-US" dirty="0"/>
              <a:t> RE, Lee SG, </a:t>
            </a:r>
            <a:r>
              <a:rPr lang="en-US" dirty="0" err="1"/>
              <a:t>O’Donnel</a:t>
            </a:r>
            <a:r>
              <a:rPr lang="en-US" dirty="0"/>
              <a:t> M, </a:t>
            </a:r>
            <a:r>
              <a:rPr lang="en-US" dirty="0" err="1"/>
              <a:t>Kuriyan</a:t>
            </a:r>
            <a:r>
              <a:rPr lang="en-US" dirty="0"/>
              <a:t> J.  Crystal structure of the </a:t>
            </a:r>
            <a:r>
              <a:rPr lang="en-US" dirty="0" smtClean="0"/>
              <a:t>catalytic α </a:t>
            </a:r>
            <a:r>
              <a:rPr lang="en-US" dirty="0"/>
              <a:t>subunit of </a:t>
            </a:r>
            <a:r>
              <a:rPr lang="en-US" i="1" dirty="0"/>
              <a:t>E. coli</a:t>
            </a:r>
            <a:r>
              <a:rPr lang="en-US" dirty="0"/>
              <a:t> replicative DNA polymerase III.  </a:t>
            </a:r>
            <a:r>
              <a:rPr lang="en-US" i="1" dirty="0"/>
              <a:t>Cell</a:t>
            </a:r>
            <a:r>
              <a:rPr lang="en-US" dirty="0"/>
              <a:t>. 2006; 126: 881-892.</a:t>
            </a:r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dirty="0" smtClean="0"/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dirty="0" smtClean="0"/>
              <a:t>Nelson, DL, Cox, MM. </a:t>
            </a:r>
            <a:r>
              <a:rPr lang="en-US" i="1" dirty="0" smtClean="0"/>
              <a:t>Principles of Biochemistry</a:t>
            </a:r>
            <a:r>
              <a:rPr lang="en-US" dirty="0" smtClean="0"/>
              <a:t>. 5th. New York, NY: W.H. Freeman and Company, 2008. Print. </a:t>
            </a:r>
            <a:endParaRPr lang="en-US" dirty="0"/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dirty="0"/>
              <a:t> </a:t>
            </a:r>
            <a:endParaRPr lang="en-US" dirty="0" smtClean="0"/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dirty="0" err="1" smtClean="0"/>
              <a:t>Sawaya</a:t>
            </a:r>
            <a:r>
              <a:rPr lang="en-US" dirty="0" smtClean="0"/>
              <a:t>, </a:t>
            </a:r>
            <a:r>
              <a:rPr lang="en-US" dirty="0"/>
              <a:t>MR, Pelletier H, Kumar A, Wilson SH, Kraut J.  Crystal structure of rat DNA polymerase </a:t>
            </a:r>
            <a:r>
              <a:rPr lang="el-GR" dirty="0" smtClean="0"/>
              <a:t>β</a:t>
            </a:r>
            <a:r>
              <a:rPr lang="en-US" dirty="0"/>
              <a:t>: Evidence for a common polymerase mechanism. </a:t>
            </a:r>
            <a:r>
              <a:rPr lang="en-US" i="1" dirty="0"/>
              <a:t>Science. </a:t>
            </a:r>
            <a:r>
              <a:rPr lang="en-US" dirty="0"/>
              <a:t>1994; 264: 1930-1935</a:t>
            </a:r>
            <a:r>
              <a:rPr lang="en-US" dirty="0" smtClean="0"/>
              <a:t>.</a:t>
            </a:r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dirty="0"/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dirty="0"/>
              <a:t>Snyder, </a:t>
            </a:r>
            <a:r>
              <a:rPr lang="en-US" dirty="0" smtClean="0"/>
              <a:t>L, </a:t>
            </a:r>
            <a:r>
              <a:rPr lang="en-US" dirty="0" err="1" smtClean="0"/>
              <a:t>Champness</a:t>
            </a:r>
            <a:r>
              <a:rPr lang="en-US" dirty="0" smtClean="0"/>
              <a:t>, W. </a:t>
            </a:r>
            <a:r>
              <a:rPr lang="en-US" i="1" dirty="0"/>
              <a:t>Molecular Genetics of Bacteria</a:t>
            </a:r>
            <a:r>
              <a:rPr lang="en-US" dirty="0"/>
              <a:t>. 3rd. </a:t>
            </a:r>
            <a:r>
              <a:rPr lang="en-US" dirty="0" err="1"/>
              <a:t>Hemdom</a:t>
            </a:r>
            <a:r>
              <a:rPr lang="en-US" dirty="0"/>
              <a:t>, </a:t>
            </a:r>
            <a:r>
              <a:rPr lang="en-US" dirty="0" err="1"/>
              <a:t>Va</a:t>
            </a:r>
            <a:r>
              <a:rPr lang="en-US" dirty="0"/>
              <a:t>: ASM Press, 1997. Print. </a:t>
            </a:r>
            <a:endParaRPr lang="en-US" dirty="0" smtClean="0"/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dirty="0"/>
          </a:p>
          <a:p>
            <a:pPr marL="0" indent="0" defTabSz="344856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dirty="0" smtClean="0"/>
              <a:t>Wing </a:t>
            </a:r>
            <a:r>
              <a:rPr lang="en-US" dirty="0"/>
              <a:t>RA, Bailey S, </a:t>
            </a:r>
            <a:r>
              <a:rPr lang="en-US" dirty="0" err="1"/>
              <a:t>Steitz</a:t>
            </a:r>
            <a:r>
              <a:rPr lang="en-US" dirty="0"/>
              <a:t> TA. Insights into the </a:t>
            </a:r>
            <a:r>
              <a:rPr lang="en-US" dirty="0" err="1"/>
              <a:t>replisome</a:t>
            </a:r>
            <a:r>
              <a:rPr lang="en-US" dirty="0"/>
              <a:t> from the structure of a ternary complex </a:t>
            </a:r>
            <a:r>
              <a:rPr lang="en-US" dirty="0" smtClean="0"/>
              <a:t>of </a:t>
            </a:r>
            <a:r>
              <a:rPr lang="en-US" dirty="0"/>
              <a:t>the DNA polymerase III α-subunit. </a:t>
            </a:r>
            <a:r>
              <a:rPr lang="en-US" i="1" dirty="0"/>
              <a:t>J </a:t>
            </a:r>
            <a:r>
              <a:rPr lang="en-US" i="1" dirty="0" err="1"/>
              <a:t>Mol</a:t>
            </a:r>
            <a:r>
              <a:rPr lang="en-US" i="1" dirty="0"/>
              <a:t> Biol</a:t>
            </a:r>
            <a:r>
              <a:rPr lang="en-US" dirty="0"/>
              <a:t>. 2008; 382:859–869..</a:t>
            </a:r>
          </a:p>
          <a:p>
            <a:pPr marL="0" indent="0" defTabSz="3448568">
              <a:spcBef>
                <a:spcPts val="0"/>
              </a:spcBef>
              <a:buNone/>
              <a:defRPr/>
            </a:pPr>
            <a:endParaRPr lang="en-US" b="1" dirty="0" smtClean="0"/>
          </a:p>
          <a:p>
            <a:pPr marL="0" indent="0" defTabSz="3448568">
              <a:spcBef>
                <a:spcPts val="0"/>
              </a:spcBef>
              <a:buNone/>
              <a:defRPr/>
            </a:pPr>
            <a:r>
              <a:rPr lang="en-US" b="1" dirty="0" smtClean="0"/>
              <a:t>PDB </a:t>
            </a:r>
            <a:r>
              <a:rPr lang="en-US" b="1" dirty="0"/>
              <a:t>Files</a:t>
            </a:r>
          </a:p>
          <a:p>
            <a:pPr marL="0" indent="0" algn="just" defTabSz="3448568">
              <a:spcBef>
                <a:spcPts val="0"/>
              </a:spcBef>
              <a:buNone/>
              <a:defRPr/>
            </a:pPr>
            <a:r>
              <a:rPr lang="en-US" dirty="0"/>
              <a:t>Model: 3E0D - </a:t>
            </a:r>
            <a:r>
              <a:rPr lang="en-US" i="1" dirty="0"/>
              <a:t>T. </a:t>
            </a:r>
            <a:r>
              <a:rPr lang="en-US" i="1" dirty="0" err="1"/>
              <a:t>aquaticus</a:t>
            </a:r>
            <a:r>
              <a:rPr lang="en-US" i="1" dirty="0"/>
              <a:t> </a:t>
            </a:r>
            <a:r>
              <a:rPr lang="en-US" dirty="0"/>
              <a:t>DNA polymerase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/>
              <a:t> </a:t>
            </a:r>
            <a:r>
              <a:rPr lang="el-GR" dirty="0"/>
              <a:t>α</a:t>
            </a:r>
            <a:r>
              <a:rPr lang="en-US" dirty="0"/>
              <a:t> (</a:t>
            </a:r>
            <a:r>
              <a:rPr lang="en-US" dirty="0" err="1"/>
              <a:t>terinary</a:t>
            </a:r>
            <a:r>
              <a:rPr lang="en-US" dirty="0"/>
              <a:t> complex)</a:t>
            </a:r>
          </a:p>
          <a:p>
            <a:pPr marL="0" indent="0" defTabSz="3448568">
              <a:spcBef>
                <a:spcPts val="0"/>
              </a:spcBef>
              <a:buNone/>
              <a:defRPr/>
            </a:pPr>
            <a:r>
              <a:rPr lang="en-US" dirty="0"/>
              <a:t>Image: 2HQA -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E. coli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PolIII</a:t>
            </a:r>
            <a:r>
              <a:rPr lang="el-GR" dirty="0">
                <a:latin typeface="Times New Roman" pitchFamily="18" charset="0"/>
                <a:cs typeface="Times New Roman" pitchFamily="18" charset="0"/>
              </a:rPr>
              <a:t>α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defTabSz="3448568">
              <a:spcBef>
                <a:spcPts val="0"/>
              </a:spcBef>
              <a:buNone/>
              <a:defRPr/>
            </a:pPr>
            <a:r>
              <a:rPr lang="en-US" dirty="0"/>
              <a:t>Image: 2HPI -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T.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aquaticus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PolIII</a:t>
            </a:r>
            <a:r>
              <a:rPr lang="el-GR" dirty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/>
              <a:t>(</a:t>
            </a:r>
            <a:r>
              <a:rPr lang="en-US" dirty="0" err="1"/>
              <a:t>uncomplexed</a:t>
            </a:r>
            <a:r>
              <a:rPr lang="en-US" dirty="0"/>
              <a:t>)</a:t>
            </a:r>
          </a:p>
          <a:p>
            <a:pPr marL="0" indent="0" defTabSz="3448568">
              <a:spcBef>
                <a:spcPts val="0"/>
              </a:spcBef>
              <a:buNone/>
              <a:defRPr/>
            </a:pPr>
            <a:r>
              <a:rPr lang="en-US" dirty="0"/>
              <a:t>Image: 1BPD -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Rattus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norvegicus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Pol</a:t>
            </a:r>
            <a:r>
              <a:rPr lang="el-GR" dirty="0">
                <a:latin typeface="Times New Roman" pitchFamily="18" charset="0"/>
                <a:cs typeface="Times New Roman" pitchFamily="18" charset="0"/>
              </a:rPr>
              <a:t>β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040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6268</TotalTime>
  <Words>1058</Words>
  <Application>Microsoft Office PowerPoint</Application>
  <PresentationFormat>On-screen Show (4:3)</PresentationFormat>
  <Paragraphs>248</Paragraphs>
  <Slides>32</Slides>
  <Notes>10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Structural and functional analysis through molecular modeling of DNA polymerase III α-subunit</vt:lpstr>
      <vt:lpstr>CREST Program at UW-MIlwaukee</vt:lpstr>
      <vt:lpstr>DNA Replication Machinery </vt:lpstr>
      <vt:lpstr>Overview</vt:lpstr>
      <vt:lpstr>Project Background</vt:lpstr>
      <vt:lpstr>DNA</vt:lpstr>
      <vt:lpstr>DNA Replication</vt:lpstr>
      <vt:lpstr>Polymerization Reaction</vt:lpstr>
      <vt:lpstr>DNA Replication Machinery </vt:lpstr>
      <vt:lpstr>Slide 10</vt:lpstr>
      <vt:lpstr>DNA Polymerase III α subunit</vt:lpstr>
      <vt:lpstr>Domains</vt:lpstr>
      <vt:lpstr>Polymerase and Histidinol Phosphatase (PHP) Domain</vt:lpstr>
      <vt:lpstr>Palm Domain</vt:lpstr>
      <vt:lpstr>Thumb Domain</vt:lpstr>
      <vt:lpstr>Fingers Domain</vt:lpstr>
      <vt:lpstr>β-binding Domain</vt:lpstr>
      <vt:lpstr>C-Terminal Domain</vt:lpstr>
      <vt:lpstr>DNA Interactions</vt:lpstr>
      <vt:lpstr>Conformational Changes</vt:lpstr>
      <vt:lpstr>Conformational Changes</vt:lpstr>
      <vt:lpstr>Conformational Changes </vt:lpstr>
      <vt:lpstr>Nucleotide Channels</vt:lpstr>
      <vt:lpstr>Nucleotide Channels</vt:lpstr>
      <vt:lpstr>Pre-Catalytic Positioning and Selection</vt:lpstr>
      <vt:lpstr>Pre-Catalytic Positioning and Selection</vt:lpstr>
      <vt:lpstr>Catalysis</vt:lpstr>
      <vt:lpstr>Catalytic Site Homology</vt:lpstr>
      <vt:lpstr>Evolutionary Relationships</vt:lpstr>
      <vt:lpstr>Comparison and Conclusions</vt:lpstr>
      <vt:lpstr>Acknowledgements</vt:lpstr>
      <vt:lpstr>References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Structural and functional analysis through molecular modeling of DNA polymerase III α-subunit</dc:title>
  <dc:creator>Owner</dc:creator>
  <cp:lastModifiedBy>Margaret Franzen</cp:lastModifiedBy>
  <cp:revision>83</cp:revision>
  <dcterms:created xsi:type="dcterms:W3CDTF">2012-04-17T20:28:12Z</dcterms:created>
  <dcterms:modified xsi:type="dcterms:W3CDTF">2012-04-28T13:53:52Z</dcterms:modified>
</cp:coreProperties>
</file>