
<file path=[Content_Types].xml><?xml version="1.0" encoding="utf-8"?>
<Types xmlns="http://schemas.openxmlformats.org/package/2006/content-types">
  <Default Extension="xml" ContentType="application/xml"/>
  <Default Extension="jpeg" ContentType="image/jpeg"/>
  <Default Extension="png" ContentType="image/pn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0"/>
  </p:notesMasterIdLst>
  <p:sldIdLst>
    <p:sldId id="256" r:id="rId2"/>
    <p:sldId id="257" r:id="rId3"/>
    <p:sldId id="261" r:id="rId4"/>
    <p:sldId id="262" r:id="rId5"/>
    <p:sldId id="260" r:id="rId6"/>
    <p:sldId id="263" r:id="rId7"/>
    <p:sldId id="258" r:id="rId8"/>
    <p:sldId id="259"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7" d="100"/>
          <a:sy n="77" d="100"/>
        </p:scale>
        <p:origin x="-1560"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4" Type="http://schemas.openxmlformats.org/officeDocument/2006/relationships/theme" Target="theme/theme1.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printerSettings" Target="printerSettings/printerSettings1.bin"/><Relationship Id="rId1" Type="http://schemas.openxmlformats.org/officeDocument/2006/relationships/slideMaster" Target="slideMasters/slideMaster1.xml"/><Relationship Id="rId6" Type="http://schemas.openxmlformats.org/officeDocument/2006/relationships/slide" Target="slides/slide5.xml"/><Relationship Id="rId8" Type="http://schemas.openxmlformats.org/officeDocument/2006/relationships/slide" Target="slides/slide7.xml"/><Relationship Id="rId13" Type="http://schemas.openxmlformats.org/officeDocument/2006/relationships/viewProps" Target="viewProps.xml"/><Relationship Id="rId1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2" Type="http://schemas.openxmlformats.org/officeDocument/2006/relationships/presProps" Target="presProps.xml"/><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F3BEFC-97F2-FE45-AA5A-5801A030DED0}" type="datetimeFigureOut">
              <a:rPr lang="en-US" smtClean="0"/>
              <a:t>4/28/12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1C8298-3F9E-9D40-9702-613FB55BAE70}" type="slidenum">
              <a:rPr lang="en-US" smtClean="0"/>
              <a:t>‹#›</a:t>
            </a:fld>
            <a:endParaRPr lang="en-US"/>
          </a:p>
        </p:txBody>
      </p:sp>
    </p:spTree>
    <p:extLst>
      <p:ext uri="{BB962C8B-B14F-4D97-AF65-F5344CB8AC3E}">
        <p14:creationId xmlns:p14="http://schemas.microsoft.com/office/powerpoint/2010/main" val="335730190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p:cNvSpPr>
          <p:nvPr>
            <p:ph type="sldImg"/>
          </p:nvPr>
        </p:nvSpPr>
        <p:spPr>
          <a:ln/>
        </p:spPr>
      </p:sp>
      <p:sp>
        <p:nvSpPr>
          <p:cNvPr id="45058" name="Notes Placeholder 2"/>
          <p:cNvSpPr>
            <a:spLocks noGrp="1"/>
          </p:cNvSpPr>
          <p:nvPr>
            <p:ph type="body" idx="1"/>
          </p:nvPr>
        </p:nvSpPr>
        <p:spPr>
          <a:noFill/>
          <a:ln>
            <a:solidFill>
              <a:srgbClr val="000000"/>
            </a:solidFill>
          </a:ln>
          <a:extLst>
            <a:ext uri="{909E8E84-426E-40dd-AFC4-6F175D3DCCD1}">
              <a14:hiddenFill xmlns:a14="http://schemas.microsoft.com/office/drawing/2010/main">
                <a:solidFill>
                  <a:srgbClr val="FFFFFF"/>
                </a:solidFill>
              </a14:hiddenFill>
            </a:ext>
          </a:extLst>
        </p:spPr>
        <p:txBody>
          <a:bodyPr/>
          <a:lstStyle/>
          <a:p>
            <a:pPr defTabSz="457200" eaLnBrk="1" hangingPunct="1">
              <a:spcBef>
                <a:spcPct val="0"/>
              </a:spcBef>
            </a:pPr>
            <a:r>
              <a:rPr lang="en-US">
                <a:latin typeface="Arial" charset="0"/>
                <a:ea typeface="ＭＳ Ｐゴシック" charset="0"/>
                <a:cs typeface="ＭＳ Ｐゴシック" charset="0"/>
              </a:rPr>
              <a:t>Have detailed information on all six courses. </a:t>
            </a:r>
          </a:p>
        </p:txBody>
      </p:sp>
      <p:sp>
        <p:nvSpPr>
          <p:cNvPr id="45059" name="Slide Number Placeholder 3"/>
          <p:cNvSpPr txBox="1">
            <a:spLocks noGrp="1"/>
          </p:cNvSpPr>
          <p:nvPr/>
        </p:nvSpPr>
        <p:spPr bwMode="auto">
          <a:xfrm>
            <a:off x="3884613" y="8685213"/>
            <a:ext cx="2971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b"/>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algn="r" eaLnBrk="1" hangingPunct="1"/>
            <a:fld id="{22577D74-5719-DB40-A31C-8B4731B53704}" type="slidenum">
              <a:rPr lang="en-US" sz="1200">
                <a:latin typeface="Calibri" charset="0"/>
              </a:rPr>
              <a:pPr algn="r" eaLnBrk="1" hangingPunct="1"/>
              <a:t>3</a:t>
            </a:fld>
            <a:endParaRPr lang="en-US" sz="1200">
              <a:latin typeface="Calibri"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F87EC7B-5443-444B-8887-F78CC9241EE7}" type="datetimeFigureOut">
              <a:rPr lang="en-US" smtClean="0"/>
              <a:t>4/28/12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62D360-A84A-5D45-9E59-2B7DA6F74C5C}" type="slidenum">
              <a:rPr lang="en-US" smtClean="0"/>
              <a:t>‹#›</a:t>
            </a:fld>
            <a:endParaRPr lang="en-US"/>
          </a:p>
        </p:txBody>
      </p:sp>
    </p:spTree>
    <p:extLst>
      <p:ext uri="{BB962C8B-B14F-4D97-AF65-F5344CB8AC3E}">
        <p14:creationId xmlns:p14="http://schemas.microsoft.com/office/powerpoint/2010/main" val="21068464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87EC7B-5443-444B-8887-F78CC9241EE7}" type="datetimeFigureOut">
              <a:rPr lang="en-US" smtClean="0"/>
              <a:t>4/28/12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62D360-A84A-5D45-9E59-2B7DA6F74C5C}" type="slidenum">
              <a:rPr lang="en-US" smtClean="0"/>
              <a:t>‹#›</a:t>
            </a:fld>
            <a:endParaRPr lang="en-US"/>
          </a:p>
        </p:txBody>
      </p:sp>
    </p:spTree>
    <p:extLst>
      <p:ext uri="{BB962C8B-B14F-4D97-AF65-F5344CB8AC3E}">
        <p14:creationId xmlns:p14="http://schemas.microsoft.com/office/powerpoint/2010/main" val="23076180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87EC7B-5443-444B-8887-F78CC9241EE7}" type="datetimeFigureOut">
              <a:rPr lang="en-US" smtClean="0"/>
              <a:t>4/28/12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62D360-A84A-5D45-9E59-2B7DA6F74C5C}" type="slidenum">
              <a:rPr lang="en-US" smtClean="0"/>
              <a:t>‹#›</a:t>
            </a:fld>
            <a:endParaRPr lang="en-US"/>
          </a:p>
        </p:txBody>
      </p:sp>
    </p:spTree>
    <p:extLst>
      <p:ext uri="{BB962C8B-B14F-4D97-AF65-F5344CB8AC3E}">
        <p14:creationId xmlns:p14="http://schemas.microsoft.com/office/powerpoint/2010/main" val="14312067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F87EC7B-5443-444B-8887-F78CC9241EE7}" type="datetimeFigureOut">
              <a:rPr lang="en-US" smtClean="0"/>
              <a:t>4/28/12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62D360-A84A-5D45-9E59-2B7DA6F74C5C}" type="slidenum">
              <a:rPr lang="en-US" smtClean="0"/>
              <a:t>‹#›</a:t>
            </a:fld>
            <a:endParaRPr lang="en-US"/>
          </a:p>
        </p:txBody>
      </p:sp>
    </p:spTree>
    <p:extLst>
      <p:ext uri="{BB962C8B-B14F-4D97-AF65-F5344CB8AC3E}">
        <p14:creationId xmlns:p14="http://schemas.microsoft.com/office/powerpoint/2010/main" val="332519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F87EC7B-5443-444B-8887-F78CC9241EE7}" type="datetimeFigureOut">
              <a:rPr lang="en-US" smtClean="0"/>
              <a:t>4/28/12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62D360-A84A-5D45-9E59-2B7DA6F74C5C}" type="slidenum">
              <a:rPr lang="en-US" smtClean="0"/>
              <a:t>‹#›</a:t>
            </a:fld>
            <a:endParaRPr lang="en-US"/>
          </a:p>
        </p:txBody>
      </p:sp>
    </p:spTree>
    <p:extLst>
      <p:ext uri="{BB962C8B-B14F-4D97-AF65-F5344CB8AC3E}">
        <p14:creationId xmlns:p14="http://schemas.microsoft.com/office/powerpoint/2010/main" val="856308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F87EC7B-5443-444B-8887-F78CC9241EE7}" type="datetimeFigureOut">
              <a:rPr lang="en-US" smtClean="0"/>
              <a:t>4/28/12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62D360-A84A-5D45-9E59-2B7DA6F74C5C}" type="slidenum">
              <a:rPr lang="en-US" smtClean="0"/>
              <a:t>‹#›</a:t>
            </a:fld>
            <a:endParaRPr lang="en-US"/>
          </a:p>
        </p:txBody>
      </p:sp>
    </p:spTree>
    <p:extLst>
      <p:ext uri="{BB962C8B-B14F-4D97-AF65-F5344CB8AC3E}">
        <p14:creationId xmlns:p14="http://schemas.microsoft.com/office/powerpoint/2010/main" val="4511854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F87EC7B-5443-444B-8887-F78CC9241EE7}" type="datetimeFigureOut">
              <a:rPr lang="en-US" smtClean="0"/>
              <a:t>4/28/12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62D360-A84A-5D45-9E59-2B7DA6F74C5C}" type="slidenum">
              <a:rPr lang="en-US" smtClean="0"/>
              <a:t>‹#›</a:t>
            </a:fld>
            <a:endParaRPr lang="en-US"/>
          </a:p>
        </p:txBody>
      </p:sp>
    </p:spTree>
    <p:extLst>
      <p:ext uri="{BB962C8B-B14F-4D97-AF65-F5344CB8AC3E}">
        <p14:creationId xmlns:p14="http://schemas.microsoft.com/office/powerpoint/2010/main" val="35228982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F87EC7B-5443-444B-8887-F78CC9241EE7}" type="datetimeFigureOut">
              <a:rPr lang="en-US" smtClean="0"/>
              <a:t>4/28/12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62D360-A84A-5D45-9E59-2B7DA6F74C5C}" type="slidenum">
              <a:rPr lang="en-US" smtClean="0"/>
              <a:t>‹#›</a:t>
            </a:fld>
            <a:endParaRPr lang="en-US"/>
          </a:p>
        </p:txBody>
      </p:sp>
    </p:spTree>
    <p:extLst>
      <p:ext uri="{BB962C8B-B14F-4D97-AF65-F5344CB8AC3E}">
        <p14:creationId xmlns:p14="http://schemas.microsoft.com/office/powerpoint/2010/main" val="37589692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F87EC7B-5443-444B-8887-F78CC9241EE7}" type="datetimeFigureOut">
              <a:rPr lang="en-US" smtClean="0"/>
              <a:t>4/28/12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62D360-A84A-5D45-9E59-2B7DA6F74C5C}" type="slidenum">
              <a:rPr lang="en-US" smtClean="0"/>
              <a:t>‹#›</a:t>
            </a:fld>
            <a:endParaRPr lang="en-US"/>
          </a:p>
        </p:txBody>
      </p:sp>
    </p:spTree>
    <p:extLst>
      <p:ext uri="{BB962C8B-B14F-4D97-AF65-F5344CB8AC3E}">
        <p14:creationId xmlns:p14="http://schemas.microsoft.com/office/powerpoint/2010/main" val="709495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87EC7B-5443-444B-8887-F78CC9241EE7}" type="datetimeFigureOut">
              <a:rPr lang="en-US" smtClean="0"/>
              <a:t>4/28/12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62D360-A84A-5D45-9E59-2B7DA6F74C5C}" type="slidenum">
              <a:rPr lang="en-US" smtClean="0"/>
              <a:t>‹#›</a:t>
            </a:fld>
            <a:endParaRPr lang="en-US"/>
          </a:p>
        </p:txBody>
      </p:sp>
    </p:spTree>
    <p:extLst>
      <p:ext uri="{BB962C8B-B14F-4D97-AF65-F5344CB8AC3E}">
        <p14:creationId xmlns:p14="http://schemas.microsoft.com/office/powerpoint/2010/main" val="25770463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F87EC7B-5443-444B-8887-F78CC9241EE7}" type="datetimeFigureOut">
              <a:rPr lang="en-US" smtClean="0"/>
              <a:t>4/28/12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62D360-A84A-5D45-9E59-2B7DA6F74C5C}" type="slidenum">
              <a:rPr lang="en-US" smtClean="0"/>
              <a:t>‹#›</a:t>
            </a:fld>
            <a:endParaRPr lang="en-US"/>
          </a:p>
        </p:txBody>
      </p:sp>
    </p:spTree>
    <p:extLst>
      <p:ext uri="{BB962C8B-B14F-4D97-AF65-F5344CB8AC3E}">
        <p14:creationId xmlns:p14="http://schemas.microsoft.com/office/powerpoint/2010/main" val="40227970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87EC7B-5443-444B-8887-F78CC9241EE7}" type="datetimeFigureOut">
              <a:rPr lang="en-US" smtClean="0"/>
              <a:t>4/28/12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62D360-A84A-5D45-9E59-2B7DA6F74C5C}" type="slidenum">
              <a:rPr lang="en-US" smtClean="0"/>
              <a:t>‹#›</a:t>
            </a:fld>
            <a:endParaRPr lang="en-US"/>
          </a:p>
        </p:txBody>
      </p:sp>
    </p:spTree>
    <p:extLst>
      <p:ext uri="{BB962C8B-B14F-4D97-AF65-F5344CB8AC3E}">
        <p14:creationId xmlns:p14="http://schemas.microsoft.com/office/powerpoint/2010/main" val="13901200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RNA Polymerase</a:t>
            </a:r>
            <a:endParaRPr lang="en-US" dirty="0"/>
          </a:p>
        </p:txBody>
      </p:sp>
      <p:sp>
        <p:nvSpPr>
          <p:cNvPr id="3" name="Subtitle 2"/>
          <p:cNvSpPr>
            <a:spLocks noGrp="1"/>
          </p:cNvSpPr>
          <p:nvPr>
            <p:ph type="subTitle" idx="1"/>
          </p:nvPr>
        </p:nvSpPr>
        <p:spPr/>
        <p:txBody>
          <a:bodyPr/>
          <a:lstStyle/>
          <a:p>
            <a:r>
              <a:rPr lang="en-US" dirty="0" smtClean="0"/>
              <a:t>Marvin H. O’Neal III, PhD</a:t>
            </a:r>
          </a:p>
          <a:p>
            <a:r>
              <a:rPr lang="en-US" dirty="0" err="1" smtClean="0"/>
              <a:t>Wali</a:t>
            </a:r>
            <a:r>
              <a:rPr lang="en-US" dirty="0" smtClean="0"/>
              <a:t> Karzai, PhD</a:t>
            </a:r>
          </a:p>
          <a:p>
            <a:r>
              <a:rPr lang="en-US" dirty="0" err="1" smtClean="0"/>
              <a:t>Ke</a:t>
            </a:r>
            <a:r>
              <a:rPr lang="en-US" dirty="0" smtClean="0"/>
              <a:t> Shang, Class of 2012</a:t>
            </a:r>
            <a:endParaRPr lang="en-US" dirty="0"/>
          </a:p>
        </p:txBody>
      </p:sp>
    </p:spTree>
    <p:extLst>
      <p:ext uri="{BB962C8B-B14F-4D97-AF65-F5344CB8AC3E}">
        <p14:creationId xmlns:p14="http://schemas.microsoft.com/office/powerpoint/2010/main" val="5932970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a:t>
            </a:r>
            <a:endParaRPr lang="en-US" dirty="0"/>
          </a:p>
        </p:txBody>
      </p:sp>
      <p:sp>
        <p:nvSpPr>
          <p:cNvPr id="3" name="Content Placeholder 2"/>
          <p:cNvSpPr>
            <a:spLocks noGrp="1"/>
          </p:cNvSpPr>
          <p:nvPr>
            <p:ph idx="1"/>
          </p:nvPr>
        </p:nvSpPr>
        <p:spPr>
          <a:xfrm>
            <a:off x="457200" y="1600200"/>
            <a:ext cx="8229600" cy="5096969"/>
          </a:xfrm>
        </p:spPr>
        <p:txBody>
          <a:bodyPr>
            <a:normAutofit/>
          </a:bodyPr>
          <a:lstStyle/>
          <a:p>
            <a:r>
              <a:rPr lang="en-US" dirty="0" smtClean="0"/>
              <a:t>Select </a:t>
            </a:r>
            <a:r>
              <a:rPr lang="en-US" dirty="0" smtClean="0"/>
              <a:t>problem child</a:t>
            </a:r>
            <a:endParaRPr lang="en-US" dirty="0" smtClean="0"/>
          </a:p>
          <a:p>
            <a:endParaRPr lang="en-US" dirty="0"/>
          </a:p>
        </p:txBody>
      </p:sp>
    </p:spTree>
    <p:extLst>
      <p:ext uri="{BB962C8B-B14F-4D97-AF65-F5344CB8AC3E}">
        <p14:creationId xmlns:p14="http://schemas.microsoft.com/office/powerpoint/2010/main" val="529910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Title 1"/>
          <p:cNvSpPr>
            <a:spLocks noGrp="1"/>
          </p:cNvSpPr>
          <p:nvPr>
            <p:ph type="title" idx="4294967295"/>
          </p:nvPr>
        </p:nvSpPr>
        <p:spPr>
          <a:xfrm>
            <a:off x="119063" y="533400"/>
            <a:ext cx="8915400" cy="1143000"/>
          </a:xfrm>
          <a:ln w="38100">
            <a:solidFill>
              <a:srgbClr val="0000FF"/>
            </a:solidFill>
            <a:miter lim="800000"/>
            <a:headEnd/>
            <a:tailEnd/>
          </a:ln>
        </p:spPr>
        <p:txBody>
          <a:bodyPr anchor="ctr"/>
          <a:lstStyle/>
          <a:p>
            <a:pPr eaLnBrk="1" hangingPunct="1"/>
            <a:r>
              <a:rPr lang="en-US" sz="2400" b="1">
                <a:latin typeface="Arial" charset="0"/>
                <a:ea typeface="ＭＳ Ｐゴシック" charset="0"/>
                <a:cs typeface="ＭＳ Ｐゴシック" charset="0"/>
              </a:rPr>
              <a:t>Student outcomes in 300-level BIO courses at Stony Brook</a:t>
            </a:r>
            <a:endParaRPr lang="en-US" sz="2400" b="1" i="1">
              <a:latin typeface="Arial" charset="0"/>
              <a:ea typeface="ＭＳ Ｐゴシック" charset="0"/>
              <a:cs typeface="ＭＳ Ｐゴシック" charset="0"/>
            </a:endParaRPr>
          </a:p>
        </p:txBody>
      </p:sp>
      <p:graphicFrame>
        <p:nvGraphicFramePr>
          <p:cNvPr id="70703" name="Group 47"/>
          <p:cNvGraphicFramePr>
            <a:graphicFrameLocks noGrp="1"/>
          </p:cNvGraphicFramePr>
          <p:nvPr/>
        </p:nvGraphicFramePr>
        <p:xfrm>
          <a:off x="457200" y="1881188"/>
          <a:ext cx="8305800" cy="2865450"/>
        </p:xfrm>
        <a:graphic>
          <a:graphicData uri="http://schemas.openxmlformats.org/drawingml/2006/table">
            <a:tbl>
              <a:tblPr/>
              <a:tblGrid>
                <a:gridCol w="2495550"/>
                <a:gridCol w="1216025"/>
                <a:gridCol w="1793875"/>
                <a:gridCol w="2800350"/>
              </a:tblGrid>
              <a:tr h="640056">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1" i="0" u="none" strike="noStrike" cap="none" normalizeH="0" baseline="0">
                          <a:ln>
                            <a:noFill/>
                          </a:ln>
                          <a:solidFill>
                            <a:srgbClr val="FFFFFF"/>
                          </a:solidFill>
                          <a:effectLst/>
                          <a:latin typeface="Arial" charset="0"/>
                          <a:ea typeface="ＭＳ Ｐゴシック" charset="0"/>
                          <a:cs typeface="ＭＳ Ｐゴシック" charset="0"/>
                        </a:rPr>
                        <a:t>Course </a:t>
                      </a:r>
                      <a:r>
                        <a:rPr kumimoji="0" lang="en-US" sz="1400" b="1" i="0" u="none" strike="noStrike" cap="none" normalizeH="0" baseline="0">
                          <a:ln>
                            <a:noFill/>
                          </a:ln>
                          <a:solidFill>
                            <a:srgbClr val="FFFFFF"/>
                          </a:solidFill>
                          <a:effectLst/>
                          <a:latin typeface="Arial" charset="0"/>
                          <a:ea typeface="ＭＳ Ｐゴシック" charset="0"/>
                          <a:cs typeface="ＭＳ Ｐゴシック" charset="0"/>
                        </a:rPr>
                        <a:t>(year)</a:t>
                      </a:r>
                      <a:endParaRPr kumimoji="0" lang="en-US" sz="1800" b="1" i="0" u="none" strike="noStrike" cap="none" normalizeH="0" baseline="0">
                        <a:ln>
                          <a:noFill/>
                        </a:ln>
                        <a:solidFill>
                          <a:srgbClr val="FFFFFF"/>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1" i="0" u="none" strike="noStrike" cap="none" normalizeH="0" baseline="0">
                          <a:ln>
                            <a:noFill/>
                          </a:ln>
                          <a:solidFill>
                            <a:srgbClr val="FFFFFF"/>
                          </a:solidFill>
                          <a:effectLst/>
                          <a:latin typeface="Arial" charset="0"/>
                          <a:ea typeface="ＭＳ Ｐゴシック" charset="0"/>
                          <a:cs typeface="ＭＳ Ｐゴシック" charset="0"/>
                        </a:rPr>
                        <a:t>Total # of students</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
                          <a:schemeClr val="bg2"/>
                        </a:buClr>
                        <a:buSzPct val="75000"/>
                        <a:buFontTx/>
                        <a:buNone/>
                        <a:tabLst/>
                      </a:pPr>
                      <a:r>
                        <a:rPr kumimoji="0" lang="en-US" sz="1800" b="1" i="0" u="none" strike="noStrike" cap="none" normalizeH="0" baseline="0">
                          <a:ln>
                            <a:noFill/>
                          </a:ln>
                          <a:solidFill>
                            <a:srgbClr val="FFFFFF"/>
                          </a:solidFill>
                          <a:effectLst/>
                          <a:latin typeface="Arial" charset="0"/>
                          <a:ea typeface="ＭＳ Ｐゴシック" charset="0"/>
                          <a:cs typeface="ＭＳ Ｐゴシック" charset="0"/>
                        </a:rPr>
                        <a:t>% &lt; C               (SBU pre-req)</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457200" rtl="0" eaLnBrk="1" fontAlgn="base" latinLnBrk="0" hangingPunct="1">
                        <a:lnSpc>
                          <a:spcPct val="100000"/>
                        </a:lnSpc>
                        <a:spcBef>
                          <a:spcPct val="0"/>
                        </a:spcBef>
                        <a:spcAft>
                          <a:spcPct val="0"/>
                        </a:spcAft>
                        <a:buClr>
                          <a:schemeClr val="bg2"/>
                        </a:buClr>
                        <a:buSzPct val="75000"/>
                        <a:buFontTx/>
                        <a:buNone/>
                        <a:tabLst/>
                      </a:pPr>
                      <a:r>
                        <a:rPr kumimoji="0" lang="en-US" sz="1800" b="1" i="0" u="none" strike="noStrike" cap="none" normalizeH="0" baseline="0">
                          <a:ln>
                            <a:noFill/>
                          </a:ln>
                          <a:solidFill>
                            <a:srgbClr val="FFFFFF"/>
                          </a:solidFill>
                          <a:effectLst/>
                          <a:latin typeface="Arial" charset="0"/>
                          <a:ea typeface="ＭＳ Ｐゴシック" charset="0"/>
                          <a:cs typeface="ＭＳ Ｐゴシック" charset="0"/>
                        </a:rPr>
                        <a:t>% &lt; C                     (Comm. Coll. pre-req)</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371426">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BIO317 </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ja-JP" alt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09, </a:t>
                      </a:r>
                      <a:r>
                        <a:rPr kumimoji="0" lang="ja-JP" alt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10)</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418</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9% </a:t>
                      </a:r>
                      <a:r>
                        <a:rPr kumimoji="0" lang="en-US" sz="1400" b="0" i="0" u="none" strike="noStrike" cap="none" normalizeH="0" baseline="0">
                          <a:ln>
                            <a:noFill/>
                          </a:ln>
                          <a:solidFill>
                            <a:srgbClr val="000000"/>
                          </a:solidFill>
                          <a:effectLst/>
                          <a:latin typeface="Arial" charset="0"/>
                          <a:ea typeface="ＭＳ Ｐゴシック" charset="0"/>
                          <a:cs typeface="ＭＳ Ｐゴシック" charset="0"/>
                        </a:rPr>
                        <a:t>(32/344)</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27% </a:t>
                      </a:r>
                      <a:r>
                        <a:rPr kumimoji="0" lang="en-US" sz="1400" b="0" i="0" u="none" strike="noStrike" cap="none" normalizeH="0" baseline="0">
                          <a:ln>
                            <a:noFill/>
                          </a:ln>
                          <a:solidFill>
                            <a:srgbClr val="000000"/>
                          </a:solidFill>
                          <a:effectLst/>
                          <a:latin typeface="Arial" charset="0"/>
                          <a:ea typeface="ＭＳ Ｐゴシック" charset="0"/>
                          <a:cs typeface="ＭＳ Ｐゴシック" charset="0"/>
                        </a:rPr>
                        <a:t>(7/26)</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69839">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BIO325 </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ja-JP" alt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08 - </a:t>
                      </a:r>
                      <a:r>
                        <a:rPr kumimoji="0" lang="ja-JP" alt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10)</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815</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22% </a:t>
                      </a:r>
                      <a:r>
                        <a:rPr kumimoji="0" lang="en-US" sz="1400" b="0" i="0" u="none" strike="noStrike" cap="none" normalizeH="0" baseline="0">
                          <a:ln>
                            <a:noFill/>
                          </a:ln>
                          <a:solidFill>
                            <a:srgbClr val="000000"/>
                          </a:solidFill>
                          <a:effectLst/>
                          <a:latin typeface="Arial" charset="0"/>
                          <a:ea typeface="ＭＳ Ｐゴシック" charset="0"/>
                          <a:cs typeface="ＭＳ Ｐゴシック" charset="0"/>
                        </a:rPr>
                        <a:t>(120/551)</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41% </a:t>
                      </a:r>
                      <a:r>
                        <a:rPr kumimoji="0" lang="en-US" sz="1400" b="0" i="0" u="none" strike="noStrike" cap="none" normalizeH="0" baseline="0">
                          <a:ln>
                            <a:noFill/>
                          </a:ln>
                          <a:solidFill>
                            <a:srgbClr val="000000"/>
                          </a:solidFill>
                          <a:effectLst/>
                          <a:latin typeface="Arial" charset="0"/>
                          <a:ea typeface="ＭＳ Ｐゴシック" charset="0"/>
                          <a:cs typeface="ＭＳ Ｐゴシック" charset="0"/>
                        </a:rPr>
                        <a:t>(48/118)</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71426">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BIO361 </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ja-JP" alt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08 – </a:t>
                      </a:r>
                      <a:r>
                        <a:rPr kumimoji="0" lang="ja-JP" alt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10)</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821</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33% </a:t>
                      </a:r>
                      <a:r>
                        <a:rPr kumimoji="0" lang="en-US" sz="1400" b="0" i="0" u="none" strike="noStrike" cap="none" normalizeH="0" baseline="0">
                          <a:ln>
                            <a:noFill/>
                          </a:ln>
                          <a:solidFill>
                            <a:srgbClr val="000000"/>
                          </a:solidFill>
                          <a:effectLst/>
                          <a:latin typeface="Arial" charset="0"/>
                          <a:ea typeface="ＭＳ Ｐゴシック" charset="0"/>
                          <a:cs typeface="ＭＳ Ｐゴシック" charset="0"/>
                        </a:rPr>
                        <a:t>(225/684)</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54% </a:t>
                      </a:r>
                      <a:r>
                        <a:rPr kumimoji="0" lang="en-US" sz="1400" b="0" i="0" u="none" strike="noStrike" cap="none" normalizeH="0" baseline="0">
                          <a:ln>
                            <a:noFill/>
                          </a:ln>
                          <a:solidFill>
                            <a:srgbClr val="000000"/>
                          </a:solidFill>
                          <a:effectLst/>
                          <a:latin typeface="Arial" charset="0"/>
                          <a:ea typeface="ＭＳ Ｐゴシック" charset="0"/>
                          <a:cs typeface="ＭＳ Ｐゴシック" charset="0"/>
                        </a:rPr>
                        <a:t>(27/50)</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26">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BIO311 (lab) </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(F </a:t>
                      </a:r>
                      <a:r>
                        <a:rPr kumimoji="0" lang="ja-JP" alt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10, S </a:t>
                      </a:r>
                      <a:r>
                        <a:rPr kumimoji="0" lang="ja-JP" alt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11)</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135</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8% </a:t>
                      </a:r>
                      <a:r>
                        <a:rPr kumimoji="0" lang="en-US" sz="1400" b="0" i="0" u="none" strike="noStrike" cap="none" normalizeH="0" baseline="0">
                          <a:ln>
                            <a:noFill/>
                          </a:ln>
                          <a:solidFill>
                            <a:srgbClr val="000000"/>
                          </a:solidFill>
                          <a:effectLst/>
                          <a:latin typeface="Arial" charset="0"/>
                          <a:ea typeface="ＭＳ Ｐゴシック" charset="0"/>
                          <a:cs typeface="ＭＳ Ｐゴシック" charset="0"/>
                        </a:rPr>
                        <a:t>(7/89)</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14% </a:t>
                      </a:r>
                      <a:r>
                        <a:rPr kumimoji="0" lang="en-US" sz="1400" b="0" i="0" u="none" strike="noStrike" cap="none" normalizeH="0" baseline="0">
                          <a:ln>
                            <a:noFill/>
                          </a:ln>
                          <a:solidFill>
                            <a:srgbClr val="000000"/>
                          </a:solidFill>
                          <a:effectLst/>
                          <a:latin typeface="Arial" charset="0"/>
                          <a:ea typeface="ＭＳ Ｐゴシック" charset="0"/>
                          <a:cs typeface="ＭＳ Ｐゴシック" charset="0"/>
                        </a:rPr>
                        <a:t>(2/14)</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r h="369839">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BIO335 (lab) </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ja-JP" alt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09, </a:t>
                      </a:r>
                      <a:r>
                        <a:rPr kumimoji="0" lang="ja-JP" alt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10)</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173</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2% </a:t>
                      </a:r>
                      <a:r>
                        <a:rPr kumimoji="0" lang="en-US" sz="1400" b="0" i="0" u="none" strike="noStrike" cap="none" normalizeH="0" baseline="0">
                          <a:ln>
                            <a:noFill/>
                          </a:ln>
                          <a:solidFill>
                            <a:srgbClr val="000000"/>
                          </a:solidFill>
                          <a:effectLst/>
                          <a:latin typeface="Arial" charset="0"/>
                          <a:ea typeface="ＭＳ Ｐゴシック" charset="0"/>
                          <a:cs typeface="ＭＳ Ｐゴシック" charset="0"/>
                        </a:rPr>
                        <a:t>(3/143)</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0% </a:t>
                      </a:r>
                      <a:r>
                        <a:rPr kumimoji="0" lang="en-US" sz="1400" b="0" i="0" u="none" strike="noStrike" cap="none" normalizeH="0" baseline="0">
                          <a:ln>
                            <a:noFill/>
                          </a:ln>
                          <a:solidFill>
                            <a:srgbClr val="000000"/>
                          </a:solidFill>
                          <a:effectLst/>
                          <a:latin typeface="Arial" charset="0"/>
                          <a:ea typeface="ＭＳ Ｐゴシック" charset="0"/>
                          <a:cs typeface="ＭＳ Ｐゴシック" charset="0"/>
                        </a:rPr>
                        <a:t>(0/4)</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0D8E8"/>
                    </a:solidFill>
                  </a:tcPr>
                </a:tc>
              </a:tr>
              <a:tr h="371426">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BIO344 (lab) </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ja-JP" alt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08 – </a:t>
                      </a:r>
                      <a:r>
                        <a:rPr kumimoji="0" lang="ja-JP" altLang="en-US" sz="1200" b="0" i="0" u="none" strike="noStrike" cap="none" normalizeH="0" baseline="0">
                          <a:ln>
                            <a:noFill/>
                          </a:ln>
                          <a:solidFill>
                            <a:srgbClr val="000000"/>
                          </a:solidFill>
                          <a:effectLst/>
                          <a:latin typeface="Arial" charset="0"/>
                          <a:ea typeface="ＭＳ Ｐゴシック" charset="0"/>
                          <a:cs typeface="ＭＳ Ｐゴシック" charset="0"/>
                        </a:rPr>
                        <a:t>’</a:t>
                      </a:r>
                      <a:r>
                        <a:rPr kumimoji="0" lang="en-US" sz="1200" b="0" i="0" u="none" strike="noStrike" cap="none" normalizeH="0" baseline="0">
                          <a:ln>
                            <a:noFill/>
                          </a:ln>
                          <a:solidFill>
                            <a:srgbClr val="000000"/>
                          </a:solidFill>
                          <a:effectLst/>
                          <a:latin typeface="Arial" charset="0"/>
                          <a:ea typeface="ＭＳ Ｐゴシック" charset="0"/>
                          <a:cs typeface="ＭＳ Ｐゴシック" charset="0"/>
                        </a:rPr>
                        <a:t>11)</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414</a:t>
                      </a: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10% </a:t>
                      </a:r>
                      <a:r>
                        <a:rPr kumimoji="0" lang="en-US" sz="1400" b="0" i="0" u="none" strike="noStrike" cap="none" normalizeH="0" baseline="0">
                          <a:ln>
                            <a:noFill/>
                          </a:ln>
                          <a:solidFill>
                            <a:srgbClr val="000000"/>
                          </a:solidFill>
                          <a:effectLst/>
                          <a:latin typeface="Arial" charset="0"/>
                          <a:ea typeface="ＭＳ Ｐゴシック" charset="0"/>
                          <a:cs typeface="ＭＳ Ｐゴシック" charset="0"/>
                        </a:rPr>
                        <a:t>(30/288)</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c>
                  <a:txBody>
                    <a:bodyPr/>
                    <a:lstStyle/>
                    <a:p>
                      <a:pPr marL="0" marR="0" lvl="0" indent="0" algn="l" defTabSz="457200" rtl="0" eaLnBrk="1" fontAlgn="base" latinLnBrk="0" hangingPunct="1">
                        <a:lnSpc>
                          <a:spcPct val="100000"/>
                        </a:lnSpc>
                        <a:spcBef>
                          <a:spcPct val="0"/>
                        </a:spcBef>
                        <a:spcAft>
                          <a:spcPct val="0"/>
                        </a:spcAft>
                        <a:buClr>
                          <a:schemeClr val="bg2"/>
                        </a:buClr>
                        <a:buSzPct val="75000"/>
                        <a:buFontTx/>
                        <a:buNone/>
                        <a:tabLst/>
                      </a:pPr>
                      <a:r>
                        <a:rPr kumimoji="0" lang="en-US" sz="1800" b="0" i="0" u="none" strike="noStrike" cap="none" normalizeH="0" baseline="0">
                          <a:ln>
                            <a:noFill/>
                          </a:ln>
                          <a:solidFill>
                            <a:srgbClr val="000000"/>
                          </a:solidFill>
                          <a:effectLst/>
                          <a:latin typeface="Arial" charset="0"/>
                          <a:ea typeface="ＭＳ Ｐゴシック" charset="0"/>
                          <a:cs typeface="ＭＳ Ｐゴシック" charset="0"/>
                        </a:rPr>
                        <a:t>27% </a:t>
                      </a:r>
                      <a:r>
                        <a:rPr kumimoji="0" lang="en-US" sz="1400" b="0" i="0" u="none" strike="noStrike" cap="none" normalizeH="0" baseline="0">
                          <a:ln>
                            <a:noFill/>
                          </a:ln>
                          <a:solidFill>
                            <a:srgbClr val="000000"/>
                          </a:solidFill>
                          <a:effectLst/>
                          <a:latin typeface="Arial" charset="0"/>
                          <a:ea typeface="ＭＳ Ｐゴシック" charset="0"/>
                          <a:cs typeface="ＭＳ Ｐゴシック" charset="0"/>
                        </a:rPr>
                        <a:t>(18/66)</a:t>
                      </a:r>
                      <a:endParaRPr kumimoji="0" lang="en-US" sz="1800" b="0" i="0" u="none" strike="noStrike" cap="none" normalizeH="0" baseline="0">
                        <a:ln>
                          <a:noFill/>
                        </a:ln>
                        <a:solidFill>
                          <a:srgbClr val="000000"/>
                        </a:solidFill>
                        <a:effectLst/>
                        <a:latin typeface="Arial" charset="0"/>
                        <a:ea typeface="ＭＳ Ｐゴシック" charset="0"/>
                        <a:cs typeface="ＭＳ Ｐゴシック" charset="0"/>
                      </a:endParaRPr>
                    </a:p>
                  </a:txBody>
                  <a:tcPr marT="45714" marB="45714"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9EDF4"/>
                    </a:solidFill>
                  </a:tcPr>
                </a:tc>
              </a:tr>
            </a:tbl>
          </a:graphicData>
        </a:graphic>
      </p:graphicFrame>
      <p:sp>
        <p:nvSpPr>
          <p:cNvPr id="44076" name="TextBox 5"/>
          <p:cNvSpPr txBox="1">
            <a:spLocks noChangeArrowheads="1"/>
          </p:cNvSpPr>
          <p:nvPr/>
        </p:nvSpPr>
        <p:spPr bwMode="auto">
          <a:xfrm>
            <a:off x="1130300" y="5607050"/>
            <a:ext cx="6962775"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457200" eaLnBrk="0" hangingPunct="0">
              <a:defRPr sz="2400">
                <a:solidFill>
                  <a:schemeClr val="tx1"/>
                </a:solidFill>
                <a:latin typeface="Arial" charset="0"/>
                <a:ea typeface="ＭＳ Ｐゴシック" charset="0"/>
                <a:cs typeface="ＭＳ Ｐゴシック" charset="0"/>
              </a:defRPr>
            </a:lvl1pPr>
            <a:lvl2pPr marL="742950" indent="-285750" defTabSz="457200" eaLnBrk="0" hangingPunct="0">
              <a:defRPr sz="2400">
                <a:solidFill>
                  <a:schemeClr val="tx1"/>
                </a:solidFill>
                <a:latin typeface="Arial" charset="0"/>
                <a:ea typeface="ＭＳ Ｐゴシック" charset="0"/>
              </a:defRPr>
            </a:lvl2pPr>
            <a:lvl3pPr marL="1143000" indent="-228600" defTabSz="457200" eaLnBrk="0" hangingPunct="0">
              <a:defRPr sz="2400">
                <a:solidFill>
                  <a:schemeClr val="tx1"/>
                </a:solidFill>
                <a:latin typeface="Arial" charset="0"/>
                <a:ea typeface="ＭＳ Ｐゴシック" charset="0"/>
              </a:defRPr>
            </a:lvl3pPr>
            <a:lvl4pPr marL="1600200" indent="-228600" defTabSz="457200" eaLnBrk="0" hangingPunct="0">
              <a:defRPr sz="2400">
                <a:solidFill>
                  <a:schemeClr val="tx1"/>
                </a:solidFill>
                <a:latin typeface="Arial" charset="0"/>
                <a:ea typeface="ＭＳ Ｐゴシック" charset="0"/>
              </a:defRPr>
            </a:lvl4pPr>
            <a:lvl5pPr marL="2057400" indent="-228600" defTabSz="4572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eaLnBrk="1" hangingPunct="1"/>
            <a:r>
              <a:rPr lang="en-US" sz="1800" i="1">
                <a:solidFill>
                  <a:srgbClr val="FF0000"/>
                </a:solidFill>
                <a:latin typeface="Calibri" charset="0"/>
              </a:rPr>
              <a:t>Note: 38% (25/65) of Stony Brook students who took these upper division courses without the pre-requisites got a D or an F in the course. </a:t>
            </a:r>
          </a:p>
        </p:txBody>
      </p:sp>
    </p:spTree>
    <p:extLst>
      <p:ext uri="{BB962C8B-B14F-4D97-AF65-F5344CB8AC3E}">
        <p14:creationId xmlns:p14="http://schemas.microsoft.com/office/powerpoint/2010/main" val="197357153"/>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a:t>
            </a:r>
            <a:endParaRPr lang="en-US" dirty="0"/>
          </a:p>
        </p:txBody>
      </p:sp>
      <p:sp>
        <p:nvSpPr>
          <p:cNvPr id="3" name="Content Placeholder 2"/>
          <p:cNvSpPr>
            <a:spLocks noGrp="1"/>
          </p:cNvSpPr>
          <p:nvPr>
            <p:ph idx="1"/>
          </p:nvPr>
        </p:nvSpPr>
        <p:spPr>
          <a:xfrm>
            <a:off x="457200" y="1600200"/>
            <a:ext cx="8229600" cy="5096969"/>
          </a:xfrm>
        </p:spPr>
        <p:txBody>
          <a:bodyPr>
            <a:normAutofit fontScale="92500" lnSpcReduction="10000"/>
          </a:bodyPr>
          <a:lstStyle/>
          <a:p>
            <a:r>
              <a:rPr lang="en-US" dirty="0" smtClean="0"/>
              <a:t>Select </a:t>
            </a:r>
            <a:r>
              <a:rPr lang="en-US" dirty="0" smtClean="0"/>
              <a:t>problem child = BIO362 </a:t>
            </a:r>
            <a:r>
              <a:rPr lang="en-US" dirty="0" err="1" smtClean="0"/>
              <a:t>BioChemistry</a:t>
            </a:r>
            <a:r>
              <a:rPr lang="en-US" dirty="0" smtClean="0"/>
              <a:t> II</a:t>
            </a:r>
            <a:endParaRPr lang="en-US" dirty="0" smtClean="0"/>
          </a:p>
          <a:p>
            <a:r>
              <a:rPr lang="en-US" dirty="0" smtClean="0"/>
              <a:t>Course director selects challenging topic</a:t>
            </a:r>
          </a:p>
          <a:p>
            <a:r>
              <a:rPr lang="en-US" dirty="0" smtClean="0"/>
              <a:t>Develop out of class learning activity:</a:t>
            </a:r>
          </a:p>
          <a:p>
            <a:pPr lvl="1"/>
            <a:r>
              <a:rPr lang="en-US" dirty="0" smtClean="0"/>
              <a:t>3D tactile model</a:t>
            </a:r>
          </a:p>
          <a:p>
            <a:pPr lvl="1"/>
            <a:r>
              <a:rPr lang="en-US" dirty="0" err="1" smtClean="0"/>
              <a:t>Proteopedia</a:t>
            </a:r>
            <a:r>
              <a:rPr lang="en-US" dirty="0" smtClean="0"/>
              <a:t> page w/ video, green links</a:t>
            </a:r>
          </a:p>
          <a:p>
            <a:pPr lvl="1"/>
            <a:r>
              <a:rPr lang="en-US" dirty="0" smtClean="0"/>
              <a:t>Worksheet</a:t>
            </a:r>
          </a:p>
          <a:p>
            <a:pPr lvl="1"/>
            <a:r>
              <a:rPr lang="en-US" dirty="0" smtClean="0"/>
              <a:t>Outside faculty member</a:t>
            </a:r>
          </a:p>
          <a:p>
            <a:pPr lvl="1"/>
            <a:r>
              <a:rPr lang="en-US" dirty="0" smtClean="0"/>
              <a:t>Survey</a:t>
            </a:r>
          </a:p>
          <a:p>
            <a:r>
              <a:rPr lang="en-US" dirty="0" smtClean="0"/>
              <a:t>Test students using midterm and final exam</a:t>
            </a:r>
          </a:p>
          <a:p>
            <a:r>
              <a:rPr lang="en-US" dirty="0" smtClean="0"/>
              <a:t>Compare participants to non-participants</a:t>
            </a:r>
          </a:p>
          <a:p>
            <a:endParaRPr lang="en-US" dirty="0"/>
          </a:p>
        </p:txBody>
      </p:sp>
    </p:spTree>
    <p:extLst>
      <p:ext uri="{BB962C8B-B14F-4D97-AF65-F5344CB8AC3E}">
        <p14:creationId xmlns:p14="http://schemas.microsoft.com/office/powerpoint/2010/main" val="817693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RNA Polymerase workshe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19300" y="0"/>
            <a:ext cx="5096847" cy="6858000"/>
          </a:xfrm>
          <a:prstGeom prst="rect">
            <a:avLst/>
          </a:prstGeom>
        </p:spPr>
      </p:pic>
    </p:spTree>
    <p:extLst>
      <p:ext uri="{BB962C8B-B14F-4D97-AF65-F5344CB8AC3E}">
        <p14:creationId xmlns:p14="http://schemas.microsoft.com/office/powerpoint/2010/main" val="36201839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2886897375"/>
              </p:ext>
            </p:extLst>
          </p:nvPr>
        </p:nvGraphicFramePr>
        <p:xfrm>
          <a:off x="2" y="0"/>
          <a:ext cx="9143997" cy="6684878"/>
        </p:xfrm>
        <a:graphic>
          <a:graphicData uri="http://schemas.openxmlformats.org/drawingml/2006/table">
            <a:tbl>
              <a:tblPr/>
              <a:tblGrid>
                <a:gridCol w="801835"/>
                <a:gridCol w="1002293"/>
                <a:gridCol w="5335283"/>
                <a:gridCol w="1002293"/>
                <a:gridCol w="1002293"/>
              </a:tblGrid>
              <a:tr h="158340">
                <a:tc>
                  <a:txBody>
                    <a:bodyPr/>
                    <a:lstStyle/>
                    <a:p>
                      <a:pPr algn="ctr" fontAlgn="b"/>
                      <a:r>
                        <a:rPr lang="nb-NO" sz="1100" b="0" i="0" u="none" strike="noStrike">
                          <a:solidFill>
                            <a:srgbClr val="000000"/>
                          </a:solidFill>
                          <a:effectLst/>
                          <a:latin typeface="Calibri"/>
                        </a:rPr>
                        <a:t>10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It was helpful as is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306399">
                <a:tc>
                  <a:txBody>
                    <a:bodyPr/>
                    <a:lstStyle/>
                    <a:p>
                      <a:pPr algn="ctr" fontAlgn="b"/>
                      <a:r>
                        <a:rPr lang="nb-NO" sz="1100" b="0" i="0" u="none" strike="noStrike">
                          <a:solidFill>
                            <a:srgbClr val="000000"/>
                          </a:solidFill>
                          <a:effectLst/>
                          <a:latin typeface="Calibri"/>
                        </a:rPr>
                        <a:t>10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Interesting. Would be nice to have some more figures + the current model to help illustrate some certain ideas.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r>
              <a:tr h="158340">
                <a:tc>
                  <a:txBody>
                    <a:bodyPr/>
                    <a:lstStyle/>
                    <a:p>
                      <a:pPr algn="ctr" fontAlgn="b"/>
                      <a:r>
                        <a:rPr lang="nb-NO" sz="1100" b="0" i="0" u="none" strike="noStrike">
                          <a:solidFill>
                            <a:srgbClr val="000000"/>
                          </a:solidFill>
                          <a:effectLst/>
                          <a:latin typeface="Calibri"/>
                        </a:rPr>
                        <a:t>15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everyone was fine</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158340">
                <a:tc>
                  <a:txBody>
                    <a:bodyPr/>
                    <a:lstStyle/>
                    <a:p>
                      <a:pPr algn="ctr" fontAlgn="b"/>
                      <a:r>
                        <a:rPr lang="nb-NO" sz="1100" b="0" i="0" u="none" strike="noStrike">
                          <a:solidFill>
                            <a:srgbClr val="000000"/>
                          </a:solidFill>
                          <a:effectLst/>
                          <a:latin typeface="Calibri"/>
                        </a:rPr>
                        <a:t>15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with a toy, it provides a better view of RNAP</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r>
              <a:tr h="158340">
                <a:tc>
                  <a:txBody>
                    <a:bodyPr/>
                    <a:lstStyle/>
                    <a:p>
                      <a:pPr algn="ctr" fontAlgn="b"/>
                      <a:r>
                        <a:rPr lang="nb-NO" sz="1100" b="0" i="0" u="none" strike="noStrike">
                          <a:solidFill>
                            <a:srgbClr val="000000"/>
                          </a:solidFill>
                          <a:effectLst/>
                          <a:latin typeface="Calibri"/>
                        </a:rPr>
                        <a:t>15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158340">
                <a:tc>
                  <a:txBody>
                    <a:bodyPr/>
                    <a:lstStyle/>
                    <a:p>
                      <a:pPr algn="ctr" fontAlgn="b"/>
                      <a:r>
                        <a:rPr lang="nb-NO" sz="1100" b="0" i="0" u="none" strike="noStrike">
                          <a:solidFill>
                            <a:srgbClr val="000000"/>
                          </a:solidFill>
                          <a:effectLst/>
                          <a:latin typeface="Calibri"/>
                        </a:rPr>
                        <a:t>15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 </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158340">
                <a:tc>
                  <a:txBody>
                    <a:bodyPr/>
                    <a:lstStyle/>
                    <a:p>
                      <a:pPr algn="ctr" fontAlgn="b"/>
                      <a:r>
                        <a:rPr lang="nb-NO" sz="1100" b="0" i="0" u="none" strike="noStrike">
                          <a:solidFill>
                            <a:srgbClr val="000000"/>
                          </a:solidFill>
                          <a:effectLst/>
                          <a:latin typeface="Calibri"/>
                        </a:rPr>
                        <a:t>15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The physical model was good.</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145459">
                <a:tc>
                  <a:txBody>
                    <a:bodyPr/>
                    <a:lstStyle/>
                    <a:p>
                      <a:pPr algn="ctr" fontAlgn="b"/>
                      <a:r>
                        <a:rPr lang="nb-NO" sz="1100" b="0" i="0" u="none" strike="noStrike">
                          <a:solidFill>
                            <a:srgbClr val="000000"/>
                          </a:solidFill>
                          <a:effectLst/>
                          <a:latin typeface="Calibri"/>
                        </a:rPr>
                        <a:t>15 mins</a:t>
                      </a:r>
                    </a:p>
                  </a:txBody>
                  <a:tcPr marL="6786" marR="6786" marT="67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100" b="0" i="0" u="none" strike="noStrike">
                          <a:solidFill>
                            <a:srgbClr val="000000"/>
                          </a:solidFill>
                          <a:effectLst/>
                          <a:latin typeface="Calibri"/>
                        </a:rPr>
                        <a:t>Seeing the 3d model of rnap was extremely helpful. I don't have any negaticve critiques.</a:t>
                      </a:r>
                    </a:p>
                  </a:txBody>
                  <a:tcPr marL="6786" marR="6786" marT="67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w="6350" cap="flat" cmpd="sng" algn="ctr">
                      <a:solidFill>
                        <a:srgbClr val="000000"/>
                      </a:solidFill>
                      <a:prstDash val="solid"/>
                      <a:round/>
                      <a:headEnd type="none" w="med" len="med"/>
                      <a:tailEnd type="none" w="med" len="med"/>
                    </a:lnB>
                  </a:tcPr>
                </a:tc>
              </a:tr>
              <a:tr h="602518">
                <a:tc>
                  <a:txBody>
                    <a:bodyPr/>
                    <a:lstStyle/>
                    <a:p>
                      <a:pPr algn="ctr" fontAlgn="b"/>
                      <a:r>
                        <a:rPr lang="nb-NO" sz="1100" b="0" i="0" u="none" strike="noStrike">
                          <a:solidFill>
                            <a:srgbClr val="000000"/>
                          </a:solidFill>
                          <a:effectLst/>
                          <a:latin typeface="Calibri"/>
                        </a:rPr>
                        <a:t>20 mins</a:t>
                      </a:r>
                    </a:p>
                  </a:txBody>
                  <a:tcPr marL="6786" marR="6786" marT="678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r>
                        <a:rPr lang="en-US" sz="1100" b="0" i="0" u="none" strike="noStrike" dirty="0">
                          <a:solidFill>
                            <a:srgbClr val="000000"/>
                          </a:solidFill>
                          <a:effectLst/>
                          <a:latin typeface="Calibri"/>
                        </a:rPr>
                        <a:t>I found that the videos are a good resource to get to know how the model works, but after going through the video a few times I found that the worksheet could have easily been done without the models or the video, and just reading the </a:t>
                      </a:r>
                      <a:r>
                        <a:rPr lang="en-US" sz="1100" b="0" i="0" u="none" strike="noStrike" dirty="0" err="1">
                          <a:solidFill>
                            <a:srgbClr val="000000"/>
                          </a:solidFill>
                          <a:effectLst/>
                          <a:latin typeface="Calibri"/>
                        </a:rPr>
                        <a:t>Proteopedia</a:t>
                      </a:r>
                      <a:r>
                        <a:rPr lang="en-US" sz="1100" b="0" i="0" u="none" strike="noStrike" dirty="0">
                          <a:solidFill>
                            <a:srgbClr val="000000"/>
                          </a:solidFill>
                          <a:effectLst/>
                          <a:latin typeface="Calibri"/>
                        </a:rPr>
                        <a:t> website.</a:t>
                      </a:r>
                    </a:p>
                  </a:txBody>
                  <a:tcPr marL="6786" marR="6786" marT="678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w="6350" cap="flat" cmpd="sng" algn="ctr">
                      <a:solidFill>
                        <a:srgbClr val="000000"/>
                      </a:solidFill>
                      <a:prstDash val="solid"/>
                      <a:round/>
                      <a:headEnd type="none" w="med" len="med"/>
                      <a:tailEnd type="none" w="med" len="med"/>
                    </a:lnT>
                    <a:lnB>
                      <a:noFill/>
                    </a:lnB>
                  </a:tcPr>
                </a:tc>
              </a:tr>
              <a:tr h="556190">
                <a:tc>
                  <a:txBody>
                    <a:bodyPr/>
                    <a:lstStyle/>
                    <a:p>
                      <a:pPr algn="ctr" fontAlgn="b"/>
                      <a:r>
                        <a:rPr lang="nb-NO" sz="1100" b="0" i="0" u="none" strike="noStrike">
                          <a:solidFill>
                            <a:srgbClr val="000000"/>
                          </a:solidFill>
                          <a:effectLst/>
                          <a:latin typeface="Calibri"/>
                        </a:rPr>
                        <a:t>20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The RNA polymerase model and explanation videos definitely help with identifying the various parts of RNAP. Still, the information is very dense and finding someway to make it easier to understand would be helpful.Also, it would help to label the three unattached pieces; the D741/D743/Mg2+ piece is pretty hard to locate on the RNAP model!</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406700">
                <a:tc>
                  <a:txBody>
                    <a:bodyPr/>
                    <a:lstStyle/>
                    <a:p>
                      <a:pPr algn="ctr" fontAlgn="b"/>
                      <a:r>
                        <a:rPr lang="nb-NO" sz="1100" b="0" i="0" u="none" strike="noStrike">
                          <a:solidFill>
                            <a:srgbClr val="000000"/>
                          </a:solidFill>
                          <a:effectLst/>
                          <a:latin typeface="Calibri"/>
                        </a:rPr>
                        <a:t>20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Physically touching and moving the models helped with the visualization and activity. The video web page audio was not working at my station. I would have liked it if the models were broken down even further, and we had to piece the components together.</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216569">
                <a:tc>
                  <a:txBody>
                    <a:bodyPr/>
                    <a:lstStyle/>
                    <a:p>
                      <a:pPr algn="ctr" fontAlgn="b"/>
                      <a:r>
                        <a:rPr lang="nb-NO" sz="1100" b="0" i="0" u="none" strike="noStrike">
                          <a:solidFill>
                            <a:srgbClr val="000000"/>
                          </a:solidFill>
                          <a:effectLst/>
                          <a:latin typeface="Calibri"/>
                        </a:rPr>
                        <a:t>20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dirty="0">
                          <a:solidFill>
                            <a:srgbClr val="000000"/>
                          </a:solidFill>
                          <a:effectLst/>
                          <a:latin typeface="Calibri"/>
                        </a:rPr>
                        <a:t>The model was very helpful in understanding how RNA polymerase works. Helped me understand the interactions that occur within the active site allowing me to understand transcription better.</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454459">
                <a:tc>
                  <a:txBody>
                    <a:bodyPr/>
                    <a:lstStyle/>
                    <a:p>
                      <a:pPr algn="ctr" fontAlgn="b"/>
                      <a:r>
                        <a:rPr lang="nb-NO" sz="1100" b="0" i="0" u="none" strike="noStrike">
                          <a:solidFill>
                            <a:srgbClr val="000000"/>
                          </a:solidFill>
                          <a:effectLst/>
                          <a:latin typeface="Calibri"/>
                        </a:rPr>
                        <a:t>20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I got a better understanding of the orientation of RNA polymerases and the different subunits within the complex. Also got a better understanding of the what each structure does during transcription.</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306399">
                <a:tc>
                  <a:txBody>
                    <a:bodyPr/>
                    <a:lstStyle/>
                    <a:p>
                      <a:pPr algn="ctr" fontAlgn="b"/>
                      <a:r>
                        <a:rPr lang="nb-NO" sz="1100" b="0" i="0" u="none" strike="noStrike">
                          <a:solidFill>
                            <a:srgbClr val="000000"/>
                          </a:solidFill>
                          <a:effectLst/>
                          <a:latin typeface="Calibri"/>
                        </a:rPr>
                        <a:t>20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We learn so much detail in class so it was nice to just get a quick overall view of whats happening.</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158340">
                <a:tc>
                  <a:txBody>
                    <a:bodyPr/>
                    <a:lstStyle/>
                    <a:p>
                      <a:pPr algn="ctr" fontAlgn="b"/>
                      <a:r>
                        <a:rPr lang="nb-NO" sz="1100" b="0" i="0" u="none" strike="noStrike">
                          <a:solidFill>
                            <a:srgbClr val="000000"/>
                          </a:solidFill>
                          <a:effectLst/>
                          <a:latin typeface="Calibri"/>
                        </a:rPr>
                        <a:t>20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It was helpful because it helped understand the process visually.</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324053">
                <a:tc>
                  <a:txBody>
                    <a:bodyPr/>
                    <a:lstStyle/>
                    <a:p>
                      <a:pPr algn="ctr" fontAlgn="b"/>
                      <a:r>
                        <a:rPr lang="nb-NO" sz="1100" b="0" i="0" u="none" strike="noStrike">
                          <a:solidFill>
                            <a:srgbClr val="000000"/>
                          </a:solidFill>
                          <a:effectLst/>
                          <a:latin typeface="Calibri"/>
                        </a:rPr>
                        <a:t>20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I can visualize how the protein/enzyme functions usiing the aids and the videos. This will help me remember pertinant information in more ways than one.</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r>
              <a:tr h="575824">
                <a:tc>
                  <a:txBody>
                    <a:bodyPr/>
                    <a:lstStyle/>
                    <a:p>
                      <a:pPr algn="ctr" fontAlgn="b"/>
                      <a:r>
                        <a:rPr lang="nb-NO" sz="1100" b="0" i="0" u="none" strike="noStrike">
                          <a:solidFill>
                            <a:srgbClr val="000000"/>
                          </a:solidFill>
                          <a:effectLst/>
                          <a:latin typeface="Calibri"/>
                        </a:rPr>
                        <a:t>&gt;20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his activity was extremely detailed and helped me visualize the actual RNAP complex in a more realistic way. It also helpede understand the critical points of each component of the complex, especially Asparagine737. The model does not show the holoenzyme which can be confusing if one wants to label or identify  it on the model.</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158340">
                <a:tc>
                  <a:txBody>
                    <a:bodyPr/>
                    <a:lstStyle/>
                    <a:p>
                      <a:pPr algn="ctr" fontAlgn="b"/>
                      <a:r>
                        <a:rPr lang="nb-NO" sz="1100" b="0" i="0" u="none" strike="noStrike">
                          <a:solidFill>
                            <a:srgbClr val="000000"/>
                          </a:solidFill>
                          <a:effectLst/>
                          <a:latin typeface="Calibri"/>
                        </a:rPr>
                        <a:t>&gt;20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It was very interactive and made me think a lot.</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No</a:t>
                      </a:r>
                    </a:p>
                  </a:txBody>
                  <a:tcPr marL="6786" marR="6786" marT="6786" marB="0" anchor="b">
                    <a:lnL>
                      <a:noFill/>
                    </a:lnL>
                    <a:lnR>
                      <a:noFill/>
                    </a:lnR>
                    <a:lnT>
                      <a:noFill/>
                    </a:lnT>
                    <a:lnB>
                      <a:noFill/>
                    </a:lnB>
                  </a:tcPr>
                </a:tc>
              </a:tr>
              <a:tr h="602518">
                <a:tc>
                  <a:txBody>
                    <a:bodyPr/>
                    <a:lstStyle/>
                    <a:p>
                      <a:pPr algn="ctr" fontAlgn="b"/>
                      <a:r>
                        <a:rPr lang="nb-NO" sz="1100" b="0" i="0" u="none" strike="noStrike">
                          <a:solidFill>
                            <a:srgbClr val="000000"/>
                          </a:solidFill>
                          <a:effectLst/>
                          <a:latin typeface="Calibri"/>
                        </a:rPr>
                        <a:t>&gt;20 mins</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l" fontAlgn="b"/>
                      <a:r>
                        <a:rPr lang="en-US" sz="1100" b="0" i="0" u="none" strike="noStrike">
                          <a:solidFill>
                            <a:srgbClr val="000000"/>
                          </a:solidFill>
                          <a:effectLst/>
                          <a:latin typeface="Calibri"/>
                        </a:rPr>
                        <a:t>What I like about this activity is that using the model I can get a better depiction of the RNAP along with its subunits, the important R-groups along with their function. It helped me gain a better understanding of how the RNAP functions and work as well.</a:t>
                      </a:r>
                    </a:p>
                  </a:txBody>
                  <a:tcPr marL="6786" marR="6786" marT="6786" marB="0" anchor="b">
                    <a:lnL>
                      <a:noFill/>
                    </a:lnL>
                    <a:lnR>
                      <a:noFill/>
                    </a:lnR>
                    <a:lnT>
                      <a:noFill/>
                    </a:lnT>
                    <a:lnB>
                      <a:noFill/>
                    </a:lnB>
                  </a:tcPr>
                </a:tc>
                <a:tc>
                  <a:txBody>
                    <a:bodyPr/>
                    <a:lstStyle/>
                    <a:p>
                      <a:pPr algn="ctr" fontAlgn="b"/>
                      <a:r>
                        <a:rPr lang="en-US" sz="1100" b="0" i="0" u="none" strike="noStrike">
                          <a:solidFill>
                            <a:srgbClr val="000000"/>
                          </a:solidFill>
                          <a:effectLst/>
                          <a:latin typeface="Calibri"/>
                        </a:rPr>
                        <a:t>Yes</a:t>
                      </a:r>
                    </a:p>
                  </a:txBody>
                  <a:tcPr marL="6786" marR="6786" marT="6786" marB="0" anchor="b">
                    <a:lnL>
                      <a:noFill/>
                    </a:lnL>
                    <a:lnR>
                      <a:noFill/>
                    </a:lnR>
                    <a:lnT>
                      <a:noFill/>
                    </a:lnT>
                    <a:lnB>
                      <a:noFill/>
                    </a:lnB>
                  </a:tcPr>
                </a:tc>
                <a:tc>
                  <a:txBody>
                    <a:bodyPr/>
                    <a:lstStyle/>
                    <a:p>
                      <a:pPr algn="ctr" fontAlgn="b"/>
                      <a:r>
                        <a:rPr lang="en-US" sz="1100" b="0" i="0" u="none" strike="noStrike" dirty="0">
                          <a:solidFill>
                            <a:srgbClr val="000000"/>
                          </a:solidFill>
                          <a:effectLst/>
                          <a:latin typeface="Calibri"/>
                        </a:rPr>
                        <a:t>No</a:t>
                      </a:r>
                    </a:p>
                  </a:txBody>
                  <a:tcPr marL="6786" marR="6786" marT="6786" marB="0" anchor="b">
                    <a:lnL>
                      <a:noFill/>
                    </a:lnL>
                    <a:lnR>
                      <a:noFill/>
                    </a:lnR>
                    <a:lnT>
                      <a:noFill/>
                    </a:lnT>
                    <a:lnB>
                      <a:noFill/>
                    </a:lnB>
                  </a:tcPr>
                </a:tc>
              </a:tr>
            </a:tbl>
          </a:graphicData>
        </a:graphic>
      </p:graphicFrame>
    </p:spTree>
    <p:extLst>
      <p:ext uri="{BB962C8B-B14F-4D97-AF65-F5344CB8AC3E}">
        <p14:creationId xmlns:p14="http://schemas.microsoft.com/office/powerpoint/2010/main" val="3806992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a:t>
            </a:r>
            <a:endParaRPr lang="en-US" dirty="0"/>
          </a:p>
        </p:txBody>
      </p:sp>
      <p:sp>
        <p:nvSpPr>
          <p:cNvPr id="3" name="Content Placeholder 2"/>
          <p:cNvSpPr>
            <a:spLocks noGrp="1"/>
          </p:cNvSpPr>
          <p:nvPr>
            <p:ph idx="1"/>
          </p:nvPr>
        </p:nvSpPr>
        <p:spPr/>
        <p:txBody>
          <a:bodyPr/>
          <a:lstStyle/>
          <a:p>
            <a:pPr marL="0" indent="0">
              <a:buNone/>
            </a:pPr>
            <a:r>
              <a:rPr lang="en-US" dirty="0" smtClean="0"/>
              <a:t>Participants midterm exam average: 3.78, n=23</a:t>
            </a:r>
          </a:p>
          <a:p>
            <a:pPr marL="0" indent="0">
              <a:buNone/>
            </a:pPr>
            <a:endParaRPr lang="en-US" dirty="0" smtClean="0"/>
          </a:p>
          <a:p>
            <a:pPr marL="0" indent="0">
              <a:buNone/>
            </a:pPr>
            <a:r>
              <a:rPr lang="en-US" dirty="0" smtClean="0"/>
              <a:t>Non-participants average: 2.52, n=108</a:t>
            </a:r>
          </a:p>
          <a:p>
            <a:pPr marL="0" indent="0">
              <a:buNone/>
            </a:pPr>
            <a:endParaRPr lang="en-US" dirty="0"/>
          </a:p>
          <a:p>
            <a:pPr marL="0" indent="0">
              <a:buNone/>
            </a:pPr>
            <a:r>
              <a:rPr lang="en-US" dirty="0" smtClean="0"/>
              <a:t>Survey = positive feedback and no correlation between exam scores and performance-based questions on worksheet</a:t>
            </a:r>
          </a:p>
        </p:txBody>
      </p:sp>
    </p:spTree>
    <p:extLst>
      <p:ext uri="{BB962C8B-B14F-4D97-AF65-F5344CB8AC3E}">
        <p14:creationId xmlns:p14="http://schemas.microsoft.com/office/powerpoint/2010/main" val="17381363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Ghost of data yet to come</a:t>
            </a:r>
            <a:endParaRPr lang="en-US" dirty="0"/>
          </a:p>
        </p:txBody>
      </p:sp>
      <p:sp>
        <p:nvSpPr>
          <p:cNvPr id="3" name="Content Placeholder 2"/>
          <p:cNvSpPr>
            <a:spLocks noGrp="1"/>
          </p:cNvSpPr>
          <p:nvPr>
            <p:ph idx="1"/>
          </p:nvPr>
        </p:nvSpPr>
        <p:spPr/>
        <p:txBody>
          <a:bodyPr/>
          <a:lstStyle/>
          <a:p>
            <a:pPr marL="0" indent="0">
              <a:buNone/>
            </a:pPr>
            <a:r>
              <a:rPr lang="en-US" dirty="0" smtClean="0"/>
              <a:t>Performance on final exam question</a:t>
            </a:r>
          </a:p>
          <a:p>
            <a:pPr marL="0" indent="0">
              <a:buNone/>
            </a:pPr>
            <a:endParaRPr lang="en-US" dirty="0"/>
          </a:p>
          <a:p>
            <a:pPr marL="0" indent="0">
              <a:buNone/>
            </a:pPr>
            <a:r>
              <a:rPr lang="en-US" dirty="0"/>
              <a:t>P</a:t>
            </a:r>
            <a:r>
              <a:rPr lang="en-US" dirty="0" smtClean="0"/>
              <a:t>erformance between participants/non-participants on material NOT covered by activity</a:t>
            </a:r>
            <a:endParaRPr lang="en-US" dirty="0"/>
          </a:p>
        </p:txBody>
      </p:sp>
    </p:spTree>
    <p:extLst>
      <p:ext uri="{BB962C8B-B14F-4D97-AF65-F5344CB8AC3E}">
        <p14:creationId xmlns:p14="http://schemas.microsoft.com/office/powerpoint/2010/main" val="336784254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51</TotalTime>
  <Words>938</Words>
  <Application>Microsoft Macintosh PowerPoint</Application>
  <PresentationFormat>On-screen Show (4:3)</PresentationFormat>
  <Paragraphs>154</Paragraphs>
  <Slides>8</Slides>
  <Notes>1</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RNA Polymerase</vt:lpstr>
      <vt:lpstr>Approach</vt:lpstr>
      <vt:lpstr>Student outcomes in 300-level BIO courses at Stony Brook</vt:lpstr>
      <vt:lpstr>Approach</vt:lpstr>
      <vt:lpstr>PowerPoint Presentation</vt:lpstr>
      <vt:lpstr>PowerPoint Presentation</vt:lpstr>
      <vt:lpstr>Data</vt:lpstr>
      <vt:lpstr>Ghost of data yet to come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RNA Polymerase</dc:title>
  <dc:creator>virgil acuff</dc:creator>
  <cp:lastModifiedBy>virgil acuff</cp:lastModifiedBy>
  <cp:revision>9</cp:revision>
  <dcterms:created xsi:type="dcterms:W3CDTF">2012-04-28T11:58:13Z</dcterms:created>
  <dcterms:modified xsi:type="dcterms:W3CDTF">2012-04-28T15:18:26Z</dcterms:modified>
</cp:coreProperties>
</file>